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1"/>
  </p:notesMasterIdLst>
  <p:handoutMasterIdLst>
    <p:handoutMasterId r:id="rId5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303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</p:sldIdLst>
  <p:sldSz cx="10080625" cy="7559675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2F089C4A-29EF-40B0-8E4E-9AD99DC0003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FB634C8-8016-4A70-B701-54F3CA7D9AC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BA3E9BB-1B86-40E1-BD18-495E3727142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27C3141-4951-49EE-9059-251039BB1A85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6E9323-BFE9-41D3-91F2-F8D796807A6A}" type="slidenum">
              <a:t>‹#›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68525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C44E843A-3752-4D42-8E28-C0CEE267AC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F7E6E0AE-A703-45F5-BD56-EF52F45A5EB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pl-PL"/>
          </a:p>
        </p:txBody>
      </p:sp>
      <p:sp>
        <p:nvSpPr>
          <p:cNvPr id="4" name="Symbol zastępczy nagłówka 3">
            <a:extLst>
              <a:ext uri="{FF2B5EF4-FFF2-40B4-BE49-F238E27FC236}">
                <a16:creationId xmlns:a16="http://schemas.microsoft.com/office/drawing/2014/main" id="{0419B1B0-361A-46FE-A15A-86E46FDDCDE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B84FA57-0996-46F6-948D-0ED856DE9C2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F6F0CE0-FD4B-4C6F-BF13-EF787F40C5D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2EC80A2-A997-4AB4-982A-6F52E2021C8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9BF2E456-8C97-427F-B994-E76AF0E8F6B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293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pl-PL" sz="2000" b="0" i="0" u="none" strike="noStrike" kern="1200" cap="none" spc="0" baseline="0">
        <a:solidFill>
          <a:srgbClr val="000000"/>
        </a:solidFill>
        <a:highlight>
          <a:srgbClr val="FFFFFF"/>
        </a:highlight>
        <a:uFillTx/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23C668D2-4241-4060-934C-03C7776F867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839081-9D1A-484E-B2B3-D25ED45399BF}" type="slidenum">
              <a:t>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EDE6FBC6-84A3-48C6-84E9-639AA382CB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986D49E8-449A-4D0E-B09F-40BFA8F452C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D96D9DAB-D268-4805-BDAB-86BD6B20567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CAFAC07-54EE-4505-86C1-97718E0C516B}" type="slidenum">
              <a:t>10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3DDC0B8D-07ED-46B0-8035-893522A61B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AE632DA3-90E1-4CE1-91C0-294B1BA5A07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BD8295F0-382B-4984-8595-A803C2A8BBF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51F56E4-80B0-481B-9E06-54374236B037}" type="slidenum">
              <a:t>11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D09CE147-E951-4A7D-A5F1-3EAE2FA598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D30FDC94-F5D1-445B-9502-940E1437B52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7258D70B-063E-49B3-8CCA-DB1C334BAF9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6EF340-F535-4E85-BCDB-E738AB2116AD}" type="slidenum">
              <a:t>13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7CA79D1C-A52B-480A-A1B6-AD50BD8D80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5B9430D-04EC-40D5-B520-5F7D448CEEF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BEE21A9C-EC17-4193-9DA7-C8DF33219F5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9F57B43-0EED-4F87-9580-903B7C2C181A}" type="slidenum">
              <a:t>14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489F48BA-BD06-42DE-9EE7-E51910A358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8020E2EB-9846-41A9-8289-A4CD03B2C2D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A9262ACC-4E63-434D-99D6-1E559C94E52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DA041C-05FF-4E1A-9C1D-60294AAEB6B7}" type="slidenum">
              <a:t>15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C9CEBE18-9131-46B3-AAF1-1000F9621E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B75EE61A-72F5-4258-8F5C-95A03DB3F55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5316F13-C654-4E59-B407-0147F97795A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5A5FF5-B291-48DE-974D-C0B58316958F}" type="slidenum">
              <a:t>16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4B5E8652-E811-4BA5-9E63-F8F4CE711F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CE500ED4-8C82-4315-93F7-845499EDD6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548811E6-7551-4733-99CE-7EAB08E98A0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17E3E31-0BDD-431F-8B75-3BFB85D19330}" type="slidenum">
              <a:t>17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9E41928F-0E6E-4D2F-B2A5-2425466509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C425F216-89BA-4116-A183-6B88268FCDC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D108B9C9-A542-4ABE-87BE-1D81A3A0509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97B0FE3-F564-4FD8-BFD8-D439786957FD}" type="slidenum">
              <a:t>18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58E8E4C8-43D1-42D1-92C2-10BB0CD098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E540F270-B75B-4357-AB8F-A3AA5D5B25A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707B06B2-152D-4158-B970-608DCDFA24E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EE5561-F870-4DEF-843E-8BF8BE0C47C3}" type="slidenum">
              <a:t>19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849259CA-976B-4101-986B-45F56D46DF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0C892248-CF63-49EA-8E85-5B6B70437C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79EFAA5F-35F9-46F3-9860-C0FE52D8E4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579EA5B-CA79-4450-83CC-684F63CA5C2D}" type="slidenum">
              <a:t>20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F2604B57-13FF-488B-8692-7142ECB0DE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5D75914B-F8DA-4701-8839-8AF702DF02A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F38020F1-EE74-4AF7-8000-17744280BC3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16319A5-1832-496B-BDF5-14ACB709B5B7}" type="slidenum">
              <a:t>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66A72E92-734F-40D7-AB8A-FF7C238406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BA03D713-71A1-4558-A91D-8E12429B3D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88350223-0E5E-49E7-B7D0-EE3DBDB1B42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445CCE-909E-4BC2-9DA2-C0E20A83FA56}" type="slidenum">
              <a:t>21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6576C048-B3BF-43C0-90B3-5518C36F57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3A023EFC-3B0B-43C3-B653-5F176193692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1CA1CB34-BEEB-4138-A8F1-949B5B724B2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7F9F89-AACD-484F-A1EB-61D80AA93FF5}" type="slidenum">
              <a:t>22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AA0731B3-524D-432A-A825-E4B74646B5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9FA6230E-60C8-4064-AB3C-51AA55AFFC2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3E78F171-F9A8-427F-9B2F-AFC728E63E4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4354BB2-F1A4-4B76-947B-13BFF1677053}" type="slidenum">
              <a:t>23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DC87F988-C163-4A03-A806-46E3866FF4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EAA2A9F-8ECA-40AC-8BA9-FA06BFCCD83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108DFDD2-E578-4AF5-8CB2-1AA6864CF71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7949FE-9C00-4C77-B726-2CA6F7FCC361}" type="slidenum">
              <a:t>24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0D2852E3-8178-4DEA-9C06-9884DCEB41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D8E53CA6-A406-4D6A-8E65-4C6D883464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437AC18B-01DA-4A49-BFFA-9719BD75B55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79868E6-1EB2-4160-9093-AD0561C88D25}" type="slidenum">
              <a:t>25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B563EF38-9175-4C23-8BF6-7BF530537D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718506DF-7A58-41A9-AF21-51A9CB6C413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904669B2-7A68-4EB6-9B8D-183A48D110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A9275A6-C4CB-4EAD-93AA-11A04013B42C}" type="slidenum">
              <a:t>26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6FC9D8A9-82DC-45EC-B955-DC2428C115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0E30FCB4-9FB6-429E-9CE9-FBCBF4C034C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F7731760-6AFA-4A70-AE3D-BB4CCD31BD0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167270A-F6A1-42F4-9EAF-882EBFE76A68}" type="slidenum">
              <a:t>27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DAE9B749-70D0-4E5B-BA57-42CE433603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AA445304-8DA2-487C-9B39-D6513B44D4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DC4AF9FB-ADE6-4CAF-88A8-68452C319D7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63F372-DE5F-456C-BAC7-84F6F7DDF332}" type="slidenum">
              <a:t>28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7111A0F8-6AEA-4B10-A661-7BC6D3E204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E78A183E-3764-40B7-A6AA-F76F04E8345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56647652-B107-4496-B314-243A7A2618E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1B2C541-6FDA-49AF-B6CA-63A477FA9350}" type="slidenum">
              <a:t>29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A5013122-86E8-4321-8C75-8762114265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DEA825B9-4BF6-4D40-8DA7-51E35D97027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F564B686-1FE8-4317-8C0F-CB8DD4D62E7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0388F0F-7FB9-4E58-9D76-B3D6062E4832}" type="slidenum">
              <a:t>30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9BFDA75B-ACF0-4AAA-B4D8-949B7D4D3D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59EC5C6E-00FA-4706-A064-AFFFCF0EC0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78EC56CD-9477-49DA-A5A1-6DB8AB65D43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8A1E7E-719B-403F-839C-760D70FC3515}" type="slidenum">
              <a:t>3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BCE110FA-D8BA-4238-B08B-E452679255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E8081D39-138B-4BB1-B763-652ACF7C29F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9582837B-5D43-456A-A99E-A1905E44832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B4D992-190F-4C86-A1FC-5132A1BB54EB}" type="slidenum">
              <a:t>31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C85229DD-DB24-41A0-86CA-387B2ECCDA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B28B9428-3CEC-4791-A0A8-988F17C8B5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2FF075AC-D0E0-45F1-8E4F-0012B726F83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897C8C8-5845-41CD-AEA3-96011CF24982}" type="slidenum">
              <a:t>32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36EAB1E9-2323-4A51-99AB-E6750D0FAB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83699239-6831-4B16-B279-8D5064BD729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3ED02CBA-B78B-48BF-9DD6-8837ED232B8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C3B54EB-DB41-4D7B-B1D6-88E489C3254B}" type="slidenum">
              <a:t>33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78B4072C-F362-4FE3-B77B-A0ECFAB173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A1BD12E8-7F87-4D2A-BE42-7039A620925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932CBD3D-2849-4B81-A50E-4A1D710FF18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48CF7B-C96A-49A3-A1CD-ED593840F98D}" type="slidenum">
              <a:t>34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F6999F48-01FB-4484-AD4C-ECCB9878F6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AA745DA9-77F0-4E34-98E4-D57023BCA93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87960FAD-F3B8-44FC-9CEA-5A6809775AE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8646775-9A5A-461B-9E4B-B03E32EF7644}" type="slidenum">
              <a:t>35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B647438F-3D8D-48BB-AF80-B03DB0DED3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34E0733C-B9EC-419E-B358-FCC881CF430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A56EBDCA-B537-425A-8722-014C9510424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37E4AAB-16C2-462C-B3A0-0EA14052C5F2}" type="slidenum">
              <a:t>36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BFE210CA-76B6-479B-8F46-A4464FB927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3C713649-36CC-4ABC-AA64-7E0FE50FD33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7BDA087E-621B-4835-9EFB-11056754FD1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CE4818E-E5D0-4467-BBDC-253C434695EB}" type="slidenum">
              <a:t>37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D95CBC6B-CDDC-4D99-8AEE-549C1E7E76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3E7FA386-0787-4B8C-A573-D8C09CD400F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4350347-2A8D-4987-BEDB-90548D5D48F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8954D9C-8CF8-45FD-8AF0-5A2BA0EB67D4}" type="slidenum">
              <a:t>38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F109FD65-67B1-4D01-B2A7-19398735DB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DBB06559-7587-4827-89E8-B8C3280272C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EEECB720-DF4B-4609-A921-48951B165EC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3DA0B46-D8D6-4999-B6C3-695C9EDD4D0F}" type="slidenum">
              <a:t>39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D0BD15EA-9F7B-430A-8EE9-D1128B9312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E341A10A-CCA3-40C9-BEB7-8EF3F8683F8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B0A5A5F5-BD8A-4EB0-A1F7-3C176703599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3AC7DC-F46F-456E-B7AE-EB675CC80B03}" type="slidenum">
              <a:t>40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51CF7665-9A67-44AA-84F9-10CFDD4A90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5BB379CC-0A7D-4A8A-88CC-98FCAF4C182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99A78DD2-DC16-4490-A006-A4D2AB0966D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2D4774-FD3A-422D-A405-050B248EA92B}" type="slidenum">
              <a:t>4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25313FA2-A303-4682-8A09-BFABB69412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2B309E57-F47F-4775-A01C-E0B6ADBB656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38472695-A183-4C4C-9E3E-6CF1B895020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A86B701-BB80-44A8-9FF0-D4552A16002B}" type="slidenum">
              <a:t>41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7D1E6032-BB65-47C6-B381-6270CFD095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F2C3DA53-1E60-40D3-85E1-A1483075352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412459AA-3283-4400-979A-16748C67BD5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4738161-6645-4F7B-B758-61F6181D8D11}" type="slidenum">
              <a:t>42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89E57D5E-B6A1-4F59-9367-F08C46A3AD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750667ED-A61E-41DE-B4AB-78E74A71D5A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8D36D030-F9B3-41DB-A044-482D5515C5B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41D9F30-4D5F-450F-9E8D-518D730D15F6}" type="slidenum">
              <a:t>43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F2AA53BE-2B2F-41EE-B198-C0F24EAA16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CA6F7F4-1E76-4CE7-8AB5-6D044C52616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FB7ABC77-085C-48D7-977B-11F3A62001B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4AD44A-71E7-47B5-ABD4-2B0BCD90C372}" type="slidenum">
              <a:t>44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A5530CAB-8F21-4308-AD29-D4F4A34E49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CDE323F0-3F36-43AD-839E-894B29CAE10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DD4FE91D-B0A9-4035-A1EC-47BC8C2ED4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1BF51F1-0CCA-4F58-9F0A-14453F280824}" type="slidenum">
              <a:t>45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EEA8218F-928B-4B36-B844-71A687BE38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DFAD893E-768E-4336-89D5-EAE9819B4D0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C0465BE-513C-44EB-8EAA-C3968A14932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A66EFF-BB16-405A-8524-2999CB29F38B}" type="slidenum">
              <a:t>46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E82FF8FE-18D8-4949-8B2B-7CF0A95857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8E649E7B-DC1E-4304-B489-55A961C414F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38990A00-D181-4B95-9C29-16FD86C29EF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BE4612-E6C9-48FE-8179-EFF4D026FA5D}" type="slidenum">
              <a:t>47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168566F9-E211-4F3E-BA55-5181733FCB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5B533E80-820E-438D-B75D-AD88DAC4CAB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D2333AB-7EC8-4D98-8514-F8935A7EDF1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6AFA45D-5D79-4C05-84D1-570569F33FC5}" type="slidenum">
              <a:t>48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2A016A72-41DB-4B58-939F-088CBF30AA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75AD3C77-9CB4-4E5D-BBB2-AFA221F7F8C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EC462873-47B0-4E77-A2A7-575043780F9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031C4A-1708-478E-AA6D-56776DF073F0}" type="slidenum">
              <a:t>5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C65C6169-2816-4B6F-B93D-739C9C0CF9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9AC1D5F5-EE82-4809-9DC5-59731D6428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054E44E5-F587-4F1A-BB11-4C7543C4851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6E7597E-CB6F-4A8E-B8F9-F07680648C89}" type="slidenum">
              <a:t>6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6419B570-831E-47DA-A987-0E87D84E13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A16A5F78-7A3D-4CFD-9A85-AF219FCE5F4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8E98793A-2688-4978-84BD-D66C4827108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A410E8C-86F9-46FD-B2BF-64A63DC6287F}" type="slidenum">
              <a:t>7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F26A572F-A86F-48F9-B47B-FC077B0DBA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7B36AF45-CDE0-4EFD-8A17-2633D0624F4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C1D7B15B-EC3D-41E0-9264-275A2E84F89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579AFB-9A08-437A-9BF8-0E8FA2F4D656}" type="slidenum">
              <a:t>8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FC3F3097-8F71-4EB6-BA11-917E3B8F22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E2B02DF4-51F8-458C-BA31-CB049317218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82984B2C-BCC8-4F8E-B810-F6016D69FF5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C51EF6E-5429-4350-B76B-B595A907DD37}" type="slidenum">
              <a:t>9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2DFD13BB-A953-4A82-8905-561CA55F36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EE981048-7175-4F54-AED7-135643A2529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DD6610-9ACC-4602-A139-E9A768E4BFB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1702C72-4061-4915-A7CE-FFB631D11CF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D073C8-EC46-49BD-B49C-EDF55F91CE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322F75-F086-476E-85B9-504993CEA5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34EE18-98B4-4A09-A924-38721B69E4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3CFD51-50D2-4A13-87A7-8B7017A68BA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085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D28B29-1B1A-4B5E-A329-DE3BDE39B76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F07FB15-FD3F-428B-B14F-363235DBE02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79747D-24C7-492E-88A4-0E591CD13D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775DD6-5F83-4048-A41C-E45DD07246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790039-D97D-4123-B4F0-A12818F237F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C270C7-7A23-4206-B3DC-946941D8C6C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74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CEF260A-F2EA-4944-9BBE-7A7DA18FFA7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181853" y="2339977"/>
            <a:ext cx="2393954" cy="381317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18CA2D-E3D9-47D2-9B30-13742E1E27B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0" y="2339977"/>
            <a:ext cx="7029449" cy="381317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5D85913-B846-4E45-A172-C67F72E2BD9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1CCA79E-5028-4E1F-BBB3-8B2124328DE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A1CF6D-8E8F-405E-AB1D-C4E1B6C3DA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F5F7DE-9744-40BE-B18D-F4091734BF9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2185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12BAFA-3774-4B3B-8265-BC59FD17388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4150061-649E-4E14-8C26-DB1F9C4A1D8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71AB54-0FD8-4F68-AB8B-2E98827FE48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79FA63-6B0D-454C-B787-91878300EE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7FBE4A-9BE4-4C90-BBDD-234D5F5B1B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7A9B57-6002-46F3-83EB-752D00B29BA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558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92B2EF-2BC5-4AB8-8440-43061048918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F8F0D4-7676-43DA-BC65-F8D0D01388D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9BF7809-0ADE-464C-B29A-87A28D7E38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313BBAA-FD41-4CC5-A337-AE25DAEDC97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095DCC-0049-4731-8F7C-628901D0240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F20677-1F2C-48B6-9DB0-B25EC94E68C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57374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BE319D-F83B-4009-B4E6-549384C25F3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E4E0D77-FF6E-4183-824D-FE97AA238D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3703A3-CE52-49D6-B693-477642FE2E4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D19A85-C769-479A-A624-5A17EA2496C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6E6A49-16F6-497E-AC05-DC46DC84EB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F10A12-B925-4200-B0BF-BA56A88D8FF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824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B63A59-F219-4262-8FF2-AA8DBC9F369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0B75C2-F97E-4275-B4F6-07799421C4D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A8B54A9-305E-450D-97A3-6C122016314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38D8158-FACA-463A-B9A6-4636AE73F15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E596EEF-D5EC-4EAA-9856-7491483293C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31742EB-E101-462A-BBB3-D6CD51D95E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BB490F-FAEC-40BC-BB47-3BD4566BCD6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159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811EDF-CEFE-4400-97CC-2851CA395EC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16F5517-0E67-4C65-93E6-29A02B00FCE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35A5623-9DA2-46A2-BC53-C9551CFD7C3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4CA3A52-87D6-428F-9C42-68B802B6C33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0544786-DC52-40AB-A6BB-FEFFD3FFDC71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840F870-CB11-4E40-B2D7-9F5C9261F91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F84422E-FF04-49B0-99EF-8F650890862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51E2466-D8EB-480D-954B-E2DEFF92D7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F0E578-D32A-44BA-9E5C-AF5647426F9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1844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678DBF-67E6-4BBC-9FD4-7023CA5B2BB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8842376-8FCB-4F58-B1EB-70EEF6C327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9CE583E-1D4C-4783-84CA-D4A8ADBAE1C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0C62C02-5A8B-4219-81B3-36C64CD500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8D5553-547D-4F20-9C98-FBE3AC15E96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64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B973FCF-2FEA-4AD6-A4C5-51AC17C13A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49C51D5-6C12-4103-934E-14C5209ECCE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7ADF0CD-0E8E-4A0E-BBC9-B024200979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61BC11-6014-434E-A72A-0229DA82DF8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63685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B30E6B-1EF4-46D8-A226-0A6176A2BE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C3F785-8B84-4C22-888A-316C14D851E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4C6EBB8-BEF0-4761-900A-6B5755736E7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B4CA3F3-F315-4628-B5B5-C186E1951F6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6AB665E-0221-4C84-98B0-8E7F32F7038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B2A3C04-68FE-4E08-912C-2154DA14DB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91B8B8-9164-41A1-A9B0-B69AE6199AA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68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61D91F-E2DB-45E0-A896-6ABC929E374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75410A-C477-4910-AD54-D90BCDD24B9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585FB35-9743-4F70-BB8A-475B64FE7BE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AFEB98-1CC7-492E-ACC9-60C6FA5A356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D6AC1F1-02AD-479F-98E9-F10A1B5579B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F372AC-2C8F-4CAE-9E09-5096CEAFA03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2569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9B9459-66A0-47A9-8D86-C24C25093A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FD428FE-6044-4276-829F-95C75560767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5547A19-5FD9-4DEE-9414-DBEE7CAA11F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48EA29F-515A-46B0-805F-D1D839C2B4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59D4712-4A77-475C-BA29-830E6D3C72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386EFE4-E29C-4732-B43A-0A9EF8114F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C1C1D1-59C4-4434-B5D1-4C19F513BB4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1999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73BAE9-FAB5-4485-885C-905E63B4FF8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C27849D-1D5E-4894-82A2-1595CA9EFD2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AC79A0-430A-4028-89B3-5A9551D4E50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44CFC0-8A7D-422A-A043-352526336B2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95CFD0-6562-4A1C-8027-3D43E89EB21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A8AC99-02D9-4D41-AFCB-77D8B14E8A7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771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D3A1527-3132-4C15-AC78-8375B1E53CB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AA85B68-EB7E-4A00-B7B7-44D10CA5549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83EF69-46C2-4231-88B3-FBD83AFB81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212317-59D9-435D-8DB6-9B2D5A4C41D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5A6D9E-15F4-48CE-B912-6E12362A6DC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3C4485-AEF9-4ACB-90BE-03A18A4CF30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34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84EC4B-35B5-4594-B066-7B6FE94AD1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4AA5D1-6449-40A9-AE2C-E94A16A3DFC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D748D9-A1F8-4DEF-8EEF-6131CD8050F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95035B-9625-4222-8E13-D4DF83C96AE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3CA76F-E110-44F9-BE5E-A8AF890DF0B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F9C35C-BC70-4CA6-97B7-5A99A5D2AD3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55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BC8AE6-BABE-4CDE-B7F3-0A5521D37FC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4AFDF7-E17C-46C3-96AA-34BB9AE5ADF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4056058"/>
            <a:ext cx="4459291" cy="209708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2330D04-5ECB-422B-AC93-5E9302AF40B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4056058"/>
            <a:ext cx="4460872" cy="209708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30B98A5-2ECB-435E-883B-3EAAE9A36CD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22659A9-8145-4397-92C9-8059860DD8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7821CD9-4369-43A7-8A27-DC6257AD4AB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3E9BC4-0034-49BD-A501-FBBE45F5B86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489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E70A22-DEF6-4345-BA24-B1B9ACE6EC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2243218-C4BC-4C1E-89D1-6834A38E39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7C8C35-431C-469F-AC81-6EBD3E2677A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A27093B-5D79-4378-9D10-7C1C692FD8B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05A2601-3BA9-4C03-BD85-499BA8D7A3C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6FCC902-745D-4401-982F-CB272E8C0F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0A244FA-13A2-4E82-9CA0-B88B111887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73F5C0F-64A9-47F1-B2AA-01CF6BB227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B18AA6-168B-45A6-B17B-4DF7E290DCE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858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CBBF16-9752-46F8-9236-9F036AF09E6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9C0B126-BE3E-4D76-BCB5-7A8B725524E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3DEBE1F-3288-4A1D-8B50-F826EE6EFC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642F911-AFDA-4190-B40B-F71AB7AFB0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16E1BE-CFB1-4478-AB86-769C6504FF7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067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DAC5788-D7B1-4B77-978C-656477B1B2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877ACBF-3EAB-4D82-A0A8-BB4F5E00FD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9058C4D-93F7-492B-8638-723F558375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8CED20-2092-4E83-A8CA-C33BC2FE300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805964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62A300-5B97-431B-8CA9-CCA825E26F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CB41D8-609C-4801-9EB4-B2C2823F9CB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6D228CE-B4D7-4FFE-8172-45C75663360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320526F-97EC-490E-8A92-F73671E97E9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C9B74B-581B-4AAC-9EE6-4AD04912C5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7A57087-2FF4-4159-B198-495CA6AC4A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6A341E-C31D-4A1B-91BD-4C9BDE7EAFC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091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08F3E5-F597-496E-A4A7-0FCACAD3959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7C8860A-F9F0-4B3F-9140-DA927D3D382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6D2C891-6158-43BE-81DB-BE79CAC3121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A35DD10-DC91-4A9F-94E3-28B32E1FEA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02B8F34-AC3E-4565-A85D-9443BB1951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FBDCD72-BAD8-4D45-9FF2-D2A3084754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F41FCE-8C08-46E6-AC1C-968A7DB3A6E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89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D4CD67FB-FB25-4B17-857B-57BE4C4E695A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5806083"/>
            <a:ext cx="10079641" cy="175427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Symbol zastępczy tytułu 2">
            <a:extLst>
              <a:ext uri="{FF2B5EF4-FFF2-40B4-BE49-F238E27FC236}">
                <a16:creationId xmlns:a16="http://schemas.microsoft.com/office/drawing/2014/main" id="{D63278F5-4F16-4385-86E0-7FD9EF3608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2340717"/>
            <a:ext cx="9071643" cy="12625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038971C-0C65-4D9A-BA18-046239D1B0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4055757"/>
            <a:ext cx="9071643" cy="209771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62EB2BE-E175-48B5-8CE0-49FEB1A17DB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680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EADF647-6306-4878-93F9-F9A022388E1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6803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473F654-80A3-45BD-9230-0A6E7E1D6A3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680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2580D776-C043-42AF-A3D0-0575B24DFE66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6699"/>
          </a:solidFill>
          <a:highlight>
            <a:scrgbClr r="0" g="0" b="0">
              <a:alpha val="0"/>
            </a:scrgbClr>
          </a:highlight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1410"/>
        </a:spcBef>
        <a:spcAft>
          <a:spcPts val="0"/>
        </a:spcAft>
        <a:buNone/>
        <a:tabLst/>
        <a:defRPr lang="pl-PL" sz="32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>
            <a:extLst>
              <a:ext uri="{FF2B5EF4-FFF2-40B4-BE49-F238E27FC236}">
                <a16:creationId xmlns:a16="http://schemas.microsoft.com/office/drawing/2014/main" id="{35C171EF-9353-4423-8AD6-B38D4222165A}"/>
              </a:ext>
            </a:extLst>
          </p:cNvPr>
          <p:cNvSpPr/>
          <p:nvPr/>
        </p:nvSpPr>
        <p:spPr>
          <a:xfrm>
            <a:off x="0" y="0"/>
            <a:ext cx="10076761" cy="94175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DFF2FC"/>
              </a:gs>
              <a:gs pos="100000">
                <a:srgbClr val="009BDD"/>
              </a:gs>
            </a:gsLst>
            <a:lin ang="3780000"/>
          </a:gra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Dowolny kształt 2">
            <a:extLst>
              <a:ext uri="{FF2B5EF4-FFF2-40B4-BE49-F238E27FC236}">
                <a16:creationId xmlns:a16="http://schemas.microsoft.com/office/drawing/2014/main" id="{631554D4-0668-4A0E-8AD9-E6449D477928}"/>
              </a:ext>
            </a:extLst>
          </p:cNvPr>
          <p:cNvSpPr/>
          <p:nvPr/>
        </p:nvSpPr>
        <p:spPr>
          <a:xfrm>
            <a:off x="0" y="6620036"/>
            <a:ext cx="10076761" cy="94175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DFF2FC"/>
              </a:gs>
              <a:gs pos="100000">
                <a:srgbClr val="009BDD"/>
              </a:gs>
            </a:gsLst>
            <a:lin ang="3780000"/>
          </a:gradFill>
          <a:ln cap="flat">
            <a:noFill/>
            <a:prstDash val="solid"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Symbol zastępczy tytułu 3">
            <a:extLst>
              <a:ext uri="{FF2B5EF4-FFF2-40B4-BE49-F238E27FC236}">
                <a16:creationId xmlns:a16="http://schemas.microsoft.com/office/drawing/2014/main" id="{3B233FE8-49C7-4524-B4B8-6C0C819053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63755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655B53A-C9FD-43C1-B768-51016EAD7CC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8678"/>
            <a:ext cx="9071643" cy="43844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daty 5">
            <a:extLst>
              <a:ext uri="{FF2B5EF4-FFF2-40B4-BE49-F238E27FC236}">
                <a16:creationId xmlns:a16="http://schemas.microsoft.com/office/drawing/2014/main" id="{BBAA299E-4E41-46A5-8A5D-EF198B5B689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680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7689EFD9-624C-466F-B274-B62CFA545AA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6803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DEA30072-3B94-4FD6-BC91-6A354791E43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680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4F627F48-19EC-4598-8E52-DB9B0DD92178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FFFFFF"/>
          </a:solidFill>
          <a:highlight>
            <a:scrgbClr r="0" g="0" b="0">
              <a:alpha val="0"/>
            </a:scrgbClr>
          </a:highlight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1410"/>
        </a:spcBef>
        <a:spcAft>
          <a:spcPts val="0"/>
        </a:spcAft>
        <a:buNone/>
        <a:tabLst/>
        <a:defRPr lang="pl-PL" sz="3200" b="0" i="0" u="none" strike="noStrike" kern="1200" cap="none" spc="0" baseline="0">
          <a:solidFill>
            <a:srgbClr val="0066CC"/>
          </a:solidFill>
          <a:highlight>
            <a:scrgbClr r="0" g="0" b="0">
              <a:alpha val="0"/>
            </a:scrgbClr>
          </a:highlight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infrastruktura/nowe-przepisy-dotyczace-hulajnog-elektrycznych-i-urzadzen-transportu-osobistego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www.policja.pl/" TargetMode="External"/><Relationship Id="rId4" Type="http://schemas.openxmlformats.org/officeDocument/2006/relationships/hyperlink" Target="http://brd.malopolska.pl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8C71F66B-5B0C-4272-A03F-C9B3955EAB7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60355" y="2304004"/>
            <a:ext cx="9071643" cy="2097715"/>
          </a:xfrm>
        </p:spPr>
        <p:txBody>
          <a:bodyPr anchor="ctr" anchorCtr="1"/>
          <a:lstStyle/>
          <a:p>
            <a:pPr lvl="0" algn="ctr"/>
            <a:r>
              <a:rPr lang="pl-PL"/>
              <a:t>Szkolenie z zakresu ruchu drogowego</a:t>
            </a:r>
          </a:p>
          <a:p>
            <a:pPr lvl="0" algn="ctr"/>
            <a:r>
              <a:rPr lang="pl-PL"/>
              <a:t>  </a:t>
            </a:r>
            <a:br>
              <a:rPr lang="pl-PL"/>
            </a:br>
            <a:r>
              <a:rPr lang="pl-PL"/>
              <a:t>dla nauczycieli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639B28B5-2FA4-4BF7-BC15-7018995C9BF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19998" y="6297481"/>
            <a:ext cx="9071643" cy="1262521"/>
          </a:xfrm>
        </p:spPr>
        <p:txBody>
          <a:bodyPr/>
          <a:lstStyle/>
          <a:p>
            <a:pPr lvl="0"/>
            <a:r>
              <a:rPr lang="pl-PL" sz="2800">
                <a:solidFill>
                  <a:srgbClr val="000000"/>
                </a:solidFill>
              </a:rPr>
              <a:t>Lublin 18/03/2022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2DA16B3C-4035-4C0A-94AE-5CAF51CCE59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75998" y="1223997"/>
            <a:ext cx="9071643" cy="4384438"/>
          </a:xfrm>
        </p:spPr>
        <p:txBody>
          <a:bodyPr/>
          <a:lstStyle/>
          <a:p>
            <a:pPr lvl="0"/>
            <a:r>
              <a:rPr lang="pl-PL" b="1">
                <a:solidFill>
                  <a:srgbClr val="000000"/>
                </a:solidFill>
              </a:rPr>
              <a:t>Wózek rowerowy</a:t>
            </a:r>
            <a:r>
              <a:rPr lang="pl-PL">
                <a:solidFill>
                  <a:srgbClr val="000000"/>
                </a:solidFill>
              </a:rPr>
              <a:t> – pojazd o szerokości powyżej 0,9 m przeznaczony do przewozu osób lub rzeczy poruszany siłą mięśni osoby jadącej tym pojazdem; wózek rowerowy może być wyposażony w uruchamiany naciskiem na pedały pomocniczy napęd elektryczny zasilany prądem o napięciu nie wyższym niż 48 V </a:t>
            </a:r>
            <a:br>
              <a:rPr lang="pl-PL">
                <a:solidFill>
                  <a:srgbClr val="000000"/>
                </a:solidFill>
              </a:rPr>
            </a:br>
            <a:r>
              <a:rPr lang="pl-PL">
                <a:solidFill>
                  <a:srgbClr val="000000"/>
                </a:solidFill>
              </a:rPr>
              <a:t>o znamionowej mocy ciągłej nie większej niż 250 W, którego moc wyjściowa zmniejsza się stopniowo i spada do zera po przekroczeniu prędkości 25 km/h;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BE5C5362-CCFA-4264-A881-D701F55885D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2721" y="154798"/>
            <a:ext cx="9071643" cy="637556"/>
          </a:xfrm>
        </p:spPr>
        <p:txBody>
          <a:bodyPr/>
          <a:lstStyle/>
          <a:p>
            <a:pPr lvl="0"/>
            <a:r>
              <a:rPr lang="pl-PL"/>
              <a:t>Podstawowe pojęcia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ABE177E1-FA1A-4595-943B-ADBCD3B04A5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75998" y="1519559"/>
            <a:ext cx="9071643" cy="4384438"/>
          </a:xfrm>
        </p:spPr>
        <p:txBody>
          <a:bodyPr/>
          <a:lstStyle/>
          <a:p>
            <a:pPr lvl="0"/>
            <a:r>
              <a:rPr lang="pl-PL" sz="2800" b="1">
                <a:solidFill>
                  <a:srgbClr val="000000"/>
                </a:solidFill>
              </a:rPr>
              <a:t>Hulajnoga elektryczna</a:t>
            </a:r>
            <a:r>
              <a:rPr lang="pl-PL" sz="2800">
                <a:solidFill>
                  <a:srgbClr val="000000"/>
                </a:solidFill>
              </a:rPr>
              <a:t> – pojazd napędzany elektrycznie, </a:t>
            </a:r>
            <a:r>
              <a:rPr lang="pl-PL" sz="2800" u="sng">
                <a:solidFill>
                  <a:srgbClr val="000000"/>
                </a:solidFill>
              </a:rPr>
              <a:t>dwuosiowy</a:t>
            </a:r>
            <a:r>
              <a:rPr lang="pl-PL" sz="2800">
                <a:solidFill>
                  <a:srgbClr val="000000"/>
                </a:solidFill>
              </a:rPr>
              <a:t>, z kierownicą, </a:t>
            </a:r>
            <a:br>
              <a:rPr lang="pl-PL" sz="2800">
                <a:solidFill>
                  <a:srgbClr val="000000"/>
                </a:solidFill>
              </a:rPr>
            </a:br>
            <a:r>
              <a:rPr lang="pl-PL" sz="2800" u="sng">
                <a:solidFill>
                  <a:srgbClr val="000000"/>
                </a:solidFill>
              </a:rPr>
              <a:t>bez siedzenia</a:t>
            </a:r>
            <a:r>
              <a:rPr lang="pl-PL" sz="2800">
                <a:solidFill>
                  <a:srgbClr val="000000"/>
                </a:solidFill>
              </a:rPr>
              <a:t> i pedałów, konstrukcyjnie przeznaczony do poruszania się wyłącznie przez kierującego znajdującego się na tym pojeździe;</a:t>
            </a:r>
          </a:p>
          <a:p>
            <a:pPr lvl="0"/>
            <a:endParaRPr lang="pl-PL" sz="2800">
              <a:solidFill>
                <a:srgbClr val="000000"/>
              </a:solidFill>
            </a:endParaRPr>
          </a:p>
          <a:p>
            <a:pPr lvl="0"/>
            <a:r>
              <a:rPr lang="pl-PL" sz="2800" b="1">
                <a:solidFill>
                  <a:srgbClr val="000000"/>
                </a:solidFill>
              </a:rPr>
              <a:t>Urządzenie transportu osobistego</a:t>
            </a:r>
            <a:r>
              <a:rPr lang="pl-PL" sz="2800">
                <a:solidFill>
                  <a:srgbClr val="000000"/>
                </a:solidFill>
              </a:rPr>
              <a:t> – pojazd napędzany elektrycznie, z wyłączeniem hulajnogi elektrycznej, bez siedzenia i pedałów, konstrukcyjnie przeznaczony do poruszania się wyłącznie przez kierującego znajdującego się na tym pojeździe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BE4E307-C226-4A43-A46F-204E9D8CE50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3078" y="155164"/>
            <a:ext cx="9071643" cy="637556"/>
          </a:xfrm>
        </p:spPr>
        <p:txBody>
          <a:bodyPr/>
          <a:lstStyle/>
          <a:p>
            <a:pPr lvl="0"/>
            <a:r>
              <a:rPr lang="pl-PL"/>
              <a:t>Podstawowe pojęcia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2">
            <a:extLst>
              <a:ext uri="{FF2B5EF4-FFF2-40B4-BE49-F238E27FC236}">
                <a16:creationId xmlns:a16="http://schemas.microsoft.com/office/drawing/2014/main" id="{2736BF7A-EADB-423F-8063-4F5BEB882FDE}"/>
              </a:ext>
            </a:extLst>
          </p:cNvPr>
          <p:cNvSpPr txBox="1"/>
          <p:nvPr/>
        </p:nvSpPr>
        <p:spPr>
          <a:xfrm>
            <a:off x="503998" y="216721"/>
            <a:ext cx="9071643" cy="637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400" b="0" i="0" u="none" strike="noStrike" kern="1200" cap="none" spc="0" baseline="0">
                <a:solidFill>
                  <a:srgbClr val="FFFFFF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Liberation Sans" pitchFamily="18"/>
              </a:rPr>
              <a:t>Podstawowe pojęcia</a:t>
            </a:r>
          </a:p>
        </p:txBody>
      </p:sp>
      <p:sp>
        <p:nvSpPr>
          <p:cNvPr id="3" name="Symbol zastępczy zawartości 3">
            <a:extLst>
              <a:ext uri="{FF2B5EF4-FFF2-40B4-BE49-F238E27FC236}">
                <a16:creationId xmlns:a16="http://schemas.microsoft.com/office/drawing/2014/main" id="{9452F2CE-3D41-4226-9F03-18A6D52028E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998" y="1663577"/>
            <a:ext cx="9071643" cy="4384438"/>
          </a:xfrm>
        </p:spPr>
        <p:txBody>
          <a:bodyPr/>
          <a:lstStyle/>
          <a:p>
            <a:pPr lvl="0"/>
            <a:r>
              <a:rPr lang="pl-PL" sz="2800" b="1">
                <a:solidFill>
                  <a:srgbClr val="002060"/>
                </a:solidFill>
              </a:rPr>
              <a:t>Urządzenie wspomagające ruch </a:t>
            </a:r>
            <a:r>
              <a:rPr lang="pl-PL" sz="2800">
                <a:solidFill>
                  <a:srgbClr val="002060"/>
                </a:solidFill>
              </a:rPr>
              <a:t>– urządzenie lub sprzęt sportowo-rekreacyjny, przeznaczone do poruszania się osoby </a:t>
            </a:r>
            <a:br>
              <a:rPr lang="pl-PL" sz="2800">
                <a:solidFill>
                  <a:srgbClr val="002060"/>
                </a:solidFill>
              </a:rPr>
            </a:br>
            <a:r>
              <a:rPr lang="pl-PL" sz="2800">
                <a:solidFill>
                  <a:srgbClr val="002060"/>
                </a:solidFill>
              </a:rPr>
              <a:t>w pozycji stojącej, napędzane siłą mięśni.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193466-37CC-4CFC-AEEC-4146486F832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47998" y="-15837"/>
            <a:ext cx="9071643" cy="833759"/>
          </a:xfrm>
        </p:spPr>
        <p:txBody>
          <a:bodyPr/>
          <a:lstStyle/>
          <a:p>
            <a:pPr lvl="0"/>
            <a:r>
              <a:rPr lang="pl-PL"/>
              <a:t>Ustawa o kierujących pojazdami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99CCD4B-FB0B-4A7C-9330-59014DDB2B7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60355" y="1079997"/>
            <a:ext cx="9071643" cy="4384438"/>
          </a:xfrm>
        </p:spPr>
        <p:txBody>
          <a:bodyPr/>
          <a:lstStyle/>
          <a:p>
            <a:pPr lvl="0" algn="l"/>
            <a:r>
              <a:rPr lang="pl-PL" sz="2600" b="1">
                <a:solidFill>
                  <a:srgbClr val="002060"/>
                </a:solidFill>
              </a:rPr>
              <a:t>Art 3. ust. 4.</a:t>
            </a:r>
            <a:r>
              <a:rPr lang="pl-PL" sz="2600">
                <a:solidFill>
                  <a:srgbClr val="002060"/>
                </a:solidFill>
              </a:rPr>
              <a:t> Osoba, która ukończyła 18 lat, nie jest obowiązana do posiadania dokumentu stwierdzającego posiadanie uprawnienia </a:t>
            </a:r>
            <a:br>
              <a:rPr lang="pl-PL" sz="2600">
                <a:solidFill>
                  <a:srgbClr val="002060"/>
                </a:solidFill>
              </a:rPr>
            </a:br>
            <a:r>
              <a:rPr lang="pl-PL" sz="2600">
                <a:solidFill>
                  <a:srgbClr val="002060"/>
                </a:solidFill>
              </a:rPr>
              <a:t>do kierowania rowerem, wózkiem rowerowym lub pojazdem zaprzęgowym.</a:t>
            </a:r>
          </a:p>
          <a:p>
            <a:pPr lvl="0" algn="l"/>
            <a:r>
              <a:rPr lang="pl-PL" sz="2600" b="1">
                <a:solidFill>
                  <a:srgbClr val="002060"/>
                </a:solidFill>
              </a:rPr>
              <a:t>Art. 4. ust. 1.</a:t>
            </a:r>
            <a:r>
              <a:rPr lang="pl-PL" sz="2600">
                <a:solidFill>
                  <a:srgbClr val="002060"/>
                </a:solidFill>
              </a:rPr>
              <a:t> Dokumentem stwierdzającym posiadanie uprawnienia do kierowania motorowerem, pojazdem silnikowym lub zespołem pojazdów składającym się z pojazdu silnikowego i przyczepy </a:t>
            </a:r>
            <a:br>
              <a:rPr lang="pl-PL" sz="2600">
                <a:solidFill>
                  <a:srgbClr val="002060"/>
                </a:solidFill>
              </a:rPr>
            </a:br>
            <a:r>
              <a:rPr lang="pl-PL" sz="2600">
                <a:solidFill>
                  <a:srgbClr val="002060"/>
                </a:solidFill>
              </a:rPr>
              <a:t>lub naczepy jest:</a:t>
            </a:r>
          </a:p>
          <a:p>
            <a:pPr lvl="0" algn="just"/>
            <a:r>
              <a:rPr lang="pl-PL" sz="2600">
                <a:solidFill>
                  <a:srgbClr val="002060"/>
                </a:solidFill>
              </a:rPr>
              <a:t>1) wydane w kraju:</a:t>
            </a:r>
          </a:p>
          <a:p>
            <a:pPr lvl="0" algn="just"/>
            <a:r>
              <a:rPr lang="pl-PL" sz="2600">
                <a:solidFill>
                  <a:srgbClr val="002060"/>
                </a:solidFill>
              </a:rPr>
              <a:t>a) prawo jazdy,</a:t>
            </a:r>
          </a:p>
          <a:p>
            <a:pPr lvl="0" algn="just"/>
            <a:r>
              <a:rPr lang="pl-PL" sz="2600">
                <a:solidFill>
                  <a:srgbClr val="002060"/>
                </a:solidFill>
              </a:rPr>
              <a:t>b) pozwolenie wojskowe,</a:t>
            </a:r>
          </a:p>
          <a:p>
            <a:pPr lvl="0" algn="just"/>
            <a:r>
              <a:rPr lang="pl-PL" sz="2600">
                <a:solidFill>
                  <a:srgbClr val="002060"/>
                </a:solidFill>
              </a:rPr>
              <a:t>c) międzynarodowe prawo jazdy;</a:t>
            </a:r>
          </a:p>
          <a:p>
            <a:pPr lvl="0" algn="just"/>
            <a:endParaRPr lang="pl-PL"/>
          </a:p>
          <a:p>
            <a:pPr lvl="0" algn="just"/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F53A57F7-143B-4377-9067-EB494D0C9A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000000"/>
                </a:solidFill>
              </a:rPr>
              <a:t>Motorower</a:t>
            </a:r>
            <a:r>
              <a:rPr lang="pl-PL">
                <a:solidFill>
                  <a:srgbClr val="000000"/>
                </a:solidFill>
              </a:rPr>
              <a:t> – pojazd dwu- lub trójkołowy zaopatrzony w silnik spalinowy o pojemności skokowej nieprzekraczającej 50 cm 3 </a:t>
            </a:r>
            <a:br>
              <a:rPr lang="pl-PL">
                <a:solidFill>
                  <a:srgbClr val="000000"/>
                </a:solidFill>
              </a:rPr>
            </a:br>
            <a:r>
              <a:rPr lang="pl-PL">
                <a:solidFill>
                  <a:srgbClr val="000000"/>
                </a:solidFill>
              </a:rPr>
              <a:t>lub w silnik elektryczny o mocy nie większej niż 4 kW, którego konstrukcja ogranicza prędkość jazdy do 45 km/h;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ACA2580F-65A9-4107-9E6B-0D5800E073F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3078" y="155164"/>
            <a:ext cx="9071643" cy="637556"/>
          </a:xfrm>
        </p:spPr>
        <p:txBody>
          <a:bodyPr/>
          <a:lstStyle/>
          <a:p>
            <a:pPr lvl="0"/>
            <a:r>
              <a:rPr lang="pl-PL"/>
              <a:t>Podstawowe pojęcia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85599108-01FA-43F5-863D-AC173BFE051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87999" y="1087559"/>
            <a:ext cx="9071643" cy="4384438"/>
          </a:xfrm>
        </p:spPr>
        <p:txBody>
          <a:bodyPr/>
          <a:lstStyle/>
          <a:p>
            <a:pPr lvl="0"/>
            <a:r>
              <a:rPr lang="pl-PL" sz="2800" b="1">
                <a:solidFill>
                  <a:srgbClr val="000000"/>
                </a:solidFill>
              </a:rPr>
              <a:t>Czterokołowiec</a:t>
            </a:r>
            <a:r>
              <a:rPr lang="pl-PL" sz="2800">
                <a:solidFill>
                  <a:srgbClr val="000000"/>
                </a:solidFill>
              </a:rPr>
              <a:t> – pojazd samochodowy przeznaczony do przewozu osób lub ładunków,</a:t>
            </a:r>
            <a:br>
              <a:rPr lang="pl-PL" sz="2800">
                <a:solidFill>
                  <a:srgbClr val="000000"/>
                </a:solidFill>
              </a:rPr>
            </a:br>
            <a:r>
              <a:rPr lang="pl-PL" sz="2800">
                <a:solidFill>
                  <a:srgbClr val="000000"/>
                </a:solidFill>
              </a:rPr>
              <a:t>z wyłączeniem samochodu osobowego, ciężarowego</a:t>
            </a:r>
            <a:br>
              <a:rPr lang="pl-PL" sz="2800">
                <a:solidFill>
                  <a:srgbClr val="000000"/>
                </a:solidFill>
              </a:rPr>
            </a:br>
            <a:r>
              <a:rPr lang="pl-PL" sz="2800">
                <a:solidFill>
                  <a:srgbClr val="000000"/>
                </a:solidFill>
              </a:rPr>
              <a:t>i motocykla, którego masa własna nie przekracza:</a:t>
            </a:r>
          </a:p>
          <a:p>
            <a:pPr lvl="0"/>
            <a:r>
              <a:rPr lang="pl-PL" sz="2800">
                <a:solidFill>
                  <a:srgbClr val="000000"/>
                </a:solidFill>
              </a:rPr>
              <a:t>a) w przypadku przewozu rzeczy 550 kg,</a:t>
            </a:r>
          </a:p>
          <a:p>
            <a:pPr lvl="0"/>
            <a:r>
              <a:rPr lang="pl-PL" sz="2800">
                <a:solidFill>
                  <a:srgbClr val="000000"/>
                </a:solidFill>
              </a:rPr>
              <a:t>b) w przypadku przewozu osób 400 kg;</a:t>
            </a:r>
          </a:p>
          <a:p>
            <a:pPr lvl="0"/>
            <a:endParaRPr lang="pl-PL" sz="2800">
              <a:solidFill>
                <a:srgbClr val="000000"/>
              </a:solidFill>
            </a:endParaRPr>
          </a:p>
          <a:p>
            <a:pPr lvl="0"/>
            <a:r>
              <a:rPr lang="pl-PL" sz="2800" b="1">
                <a:solidFill>
                  <a:srgbClr val="000000"/>
                </a:solidFill>
              </a:rPr>
              <a:t>Czterokołowiec lekki</a:t>
            </a:r>
            <a:r>
              <a:rPr lang="pl-PL" sz="2800">
                <a:solidFill>
                  <a:srgbClr val="000000"/>
                </a:solidFill>
              </a:rPr>
              <a:t> – czterokołowiec, </a:t>
            </a:r>
            <a:br>
              <a:rPr lang="pl-PL" sz="2800">
                <a:solidFill>
                  <a:srgbClr val="000000"/>
                </a:solidFill>
              </a:rPr>
            </a:br>
            <a:r>
              <a:rPr lang="pl-PL" sz="2800">
                <a:solidFill>
                  <a:srgbClr val="000000"/>
                </a:solidFill>
              </a:rPr>
              <a:t>którego masa własna nie przekracza 350 kg </a:t>
            </a:r>
            <a:br>
              <a:rPr lang="pl-PL" sz="2800">
                <a:solidFill>
                  <a:srgbClr val="000000"/>
                </a:solidFill>
              </a:rPr>
            </a:br>
            <a:r>
              <a:rPr lang="pl-PL" sz="2800">
                <a:solidFill>
                  <a:srgbClr val="000000"/>
                </a:solidFill>
              </a:rPr>
              <a:t>i konstrukcja ogranicza prędkość jazdy </a:t>
            </a:r>
            <a:br>
              <a:rPr lang="pl-PL" sz="2800">
                <a:solidFill>
                  <a:srgbClr val="000000"/>
                </a:solidFill>
              </a:rPr>
            </a:br>
            <a:r>
              <a:rPr lang="pl-PL" sz="2800">
                <a:solidFill>
                  <a:srgbClr val="000000"/>
                </a:solidFill>
              </a:rPr>
              <a:t>do 45 km/h;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A4765B42-7E57-4963-AC6C-29CF83553FD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3443" y="155521"/>
            <a:ext cx="9071643" cy="637556"/>
          </a:xfrm>
        </p:spPr>
        <p:txBody>
          <a:bodyPr/>
          <a:lstStyle/>
          <a:p>
            <a:pPr lvl="0"/>
            <a:r>
              <a:rPr lang="pl-PL"/>
              <a:t>Podstawowe pojęcia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C28C540B-EB3D-4C27-93F1-5BB0D7804C0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75998" y="1159559"/>
            <a:ext cx="9071643" cy="4384438"/>
          </a:xfrm>
        </p:spPr>
        <p:txBody>
          <a:bodyPr/>
          <a:lstStyle/>
          <a:p>
            <a:pPr lvl="0"/>
            <a:r>
              <a:rPr lang="pl-PL" sz="2400" b="1">
                <a:solidFill>
                  <a:srgbClr val="000000"/>
                </a:solidFill>
              </a:rPr>
              <a:t>Art. 6. 1.</a:t>
            </a:r>
            <a:r>
              <a:rPr lang="pl-PL" sz="2400">
                <a:solidFill>
                  <a:srgbClr val="000000"/>
                </a:solidFill>
              </a:rPr>
              <a:t> Prawo jazdy stwierdza posiadanie uprawnienia 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do kierowania: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1) </a:t>
            </a:r>
            <a:r>
              <a:rPr lang="pl-PL" sz="2400" b="1">
                <a:solidFill>
                  <a:srgbClr val="000000"/>
                </a:solidFill>
              </a:rPr>
              <a:t>kategorii </a:t>
            </a:r>
            <a:r>
              <a:rPr lang="pl-PL" sz="2400" b="1" u="sng">
                <a:solidFill>
                  <a:srgbClr val="000000"/>
                </a:solidFill>
              </a:rPr>
              <a:t>AM</a:t>
            </a:r>
            <a:r>
              <a:rPr lang="pl-PL" sz="2400">
                <a:solidFill>
                  <a:srgbClr val="000000"/>
                </a:solidFill>
              </a:rPr>
              <a:t>: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a) motorowerem,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b) czterokołowcem lekkim;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2) </a:t>
            </a:r>
            <a:r>
              <a:rPr lang="pl-PL" sz="2400" b="1">
                <a:solidFill>
                  <a:srgbClr val="000000"/>
                </a:solidFill>
              </a:rPr>
              <a:t>kategorii </a:t>
            </a:r>
            <a:r>
              <a:rPr lang="pl-PL" sz="2400" b="1" u="sng">
                <a:solidFill>
                  <a:srgbClr val="000000"/>
                </a:solidFill>
              </a:rPr>
              <a:t>A1</a:t>
            </a:r>
            <a:r>
              <a:rPr lang="pl-PL" sz="2400">
                <a:solidFill>
                  <a:srgbClr val="000000"/>
                </a:solidFill>
              </a:rPr>
              <a:t>: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a) motocyklem o pojemności skokowej silnika nieprzekraczającej 125 cm 3 ,mocy nieprzekraczającej 11 kW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i stosunku mocy do masy własnej nieprzekraczającym 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0,1 kW/kg,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b) motocyklem trójkołowym o mocy nieprzekraczającej 15 kW,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c) pojazdami określonymi dla prawa jazdy kategorii AM;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CF010C37-BCFE-4FF4-BDF9-511A2445A51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48364" y="-15837"/>
            <a:ext cx="9071643" cy="833759"/>
          </a:xfrm>
        </p:spPr>
        <p:txBody>
          <a:bodyPr/>
          <a:lstStyle/>
          <a:p>
            <a:pPr lvl="0"/>
            <a:r>
              <a:rPr lang="pl-PL"/>
              <a:t>Ustawa o kierujących pojazdami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1A8C4567-9AA8-4CA6-B11A-ED575D0B6C7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151997"/>
            <a:ext cx="9071643" cy="4384438"/>
          </a:xfrm>
        </p:spPr>
        <p:txBody>
          <a:bodyPr/>
          <a:lstStyle/>
          <a:p>
            <a:pPr lvl="0"/>
            <a:r>
              <a:rPr lang="pl-PL" sz="2800" b="1">
                <a:solidFill>
                  <a:srgbClr val="000000"/>
                </a:solidFill>
              </a:rPr>
              <a:t>5) kategorii B1</a:t>
            </a:r>
            <a:r>
              <a:rPr lang="pl-PL" sz="2800">
                <a:solidFill>
                  <a:srgbClr val="000000"/>
                </a:solidFill>
              </a:rPr>
              <a:t>:</a:t>
            </a:r>
          </a:p>
          <a:p>
            <a:pPr lvl="0"/>
            <a:r>
              <a:rPr lang="pl-PL" sz="2800">
                <a:solidFill>
                  <a:srgbClr val="000000"/>
                </a:solidFill>
              </a:rPr>
              <a:t>a) czterokołowcem,</a:t>
            </a:r>
          </a:p>
          <a:p>
            <a:pPr lvl="0"/>
            <a:r>
              <a:rPr lang="pl-PL" sz="2800">
                <a:solidFill>
                  <a:srgbClr val="000000"/>
                </a:solidFill>
              </a:rPr>
              <a:t>b) pojazdami określonymi dla prawa jazdy kategorii AM</a:t>
            </a:r>
          </a:p>
          <a:p>
            <a:pPr lvl="0"/>
            <a:r>
              <a:rPr lang="pl-PL" sz="2800" b="1">
                <a:solidFill>
                  <a:srgbClr val="000000"/>
                </a:solidFill>
              </a:rPr>
              <a:t>11) kategorii T</a:t>
            </a:r>
            <a:r>
              <a:rPr lang="pl-PL" sz="2800">
                <a:solidFill>
                  <a:srgbClr val="000000"/>
                </a:solidFill>
              </a:rPr>
              <a:t>:</a:t>
            </a:r>
          </a:p>
          <a:p>
            <a:pPr lvl="0"/>
            <a:r>
              <a:rPr lang="pl-PL" sz="2800">
                <a:solidFill>
                  <a:srgbClr val="000000"/>
                </a:solidFill>
              </a:rPr>
              <a:t>a) ciągnikiem rolniczym lub pojazdem wolnobieżnym,</a:t>
            </a:r>
          </a:p>
          <a:p>
            <a:pPr lvl="0"/>
            <a:r>
              <a:rPr lang="pl-PL" sz="2800">
                <a:solidFill>
                  <a:srgbClr val="000000"/>
                </a:solidFill>
              </a:rPr>
              <a:t>b) zespołem pojazdów złożonym z ciągnika rolniczego z przyczepą (przyczepami) lub pojazdem wolnobieżnym z przyczepą (przyczepami),</a:t>
            </a:r>
          </a:p>
          <a:p>
            <a:pPr lvl="0"/>
            <a:r>
              <a:rPr lang="pl-PL" sz="2800">
                <a:solidFill>
                  <a:srgbClr val="000000"/>
                </a:solidFill>
              </a:rPr>
              <a:t>c) pojazdami określonymi dla prawa jazdy kategorii AM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131D1D5C-A212-4A41-9E8C-52EB853592E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48721" y="-15837"/>
            <a:ext cx="9071643" cy="833759"/>
          </a:xfrm>
        </p:spPr>
        <p:txBody>
          <a:bodyPr/>
          <a:lstStyle/>
          <a:p>
            <a:pPr lvl="0"/>
            <a:r>
              <a:rPr lang="pl-PL"/>
              <a:t>Ustawa o kierujących pojazdami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F550D1B-BDEA-4431-A717-1D91B4E31A1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000000"/>
                </a:solidFill>
              </a:rPr>
              <a:t>Art.6. pkt.3.</a:t>
            </a:r>
            <a:r>
              <a:rPr lang="pl-PL">
                <a:solidFill>
                  <a:srgbClr val="000000"/>
                </a:solidFill>
              </a:rPr>
              <a:t> Na terytorium Rzeczypospolitej Polskiej prawo jazdy:</a:t>
            </a:r>
          </a:p>
          <a:p>
            <a:pPr lvl="0"/>
            <a:r>
              <a:rPr lang="pl-PL">
                <a:solidFill>
                  <a:srgbClr val="000000"/>
                </a:solidFill>
              </a:rPr>
              <a:t>3) </a:t>
            </a:r>
            <a:r>
              <a:rPr lang="pl-PL" b="1">
                <a:solidFill>
                  <a:srgbClr val="000000"/>
                </a:solidFill>
              </a:rPr>
              <a:t>kategorii AM, A1, A2 i A</a:t>
            </a:r>
            <a:r>
              <a:rPr lang="pl-PL">
                <a:solidFill>
                  <a:srgbClr val="000000"/>
                </a:solidFill>
              </a:rPr>
              <a:t> uprawnia </a:t>
            </a:r>
            <a:br>
              <a:rPr lang="pl-PL">
                <a:solidFill>
                  <a:srgbClr val="000000"/>
                </a:solidFill>
              </a:rPr>
            </a:br>
            <a:r>
              <a:rPr lang="pl-PL">
                <a:solidFill>
                  <a:srgbClr val="000000"/>
                </a:solidFill>
              </a:rPr>
              <a:t>do kierowania zespołem pojazdów złożonym</a:t>
            </a:r>
            <a:br>
              <a:rPr lang="pl-PL">
                <a:solidFill>
                  <a:srgbClr val="000000"/>
                </a:solidFill>
              </a:rPr>
            </a:br>
            <a:r>
              <a:rPr lang="pl-PL">
                <a:solidFill>
                  <a:srgbClr val="000000"/>
                </a:solidFill>
              </a:rPr>
              <a:t>z pojazdu określonego dla tej kategorii</a:t>
            </a:r>
            <a:br>
              <a:rPr lang="pl-PL">
                <a:solidFill>
                  <a:srgbClr val="000000"/>
                </a:solidFill>
              </a:rPr>
            </a:br>
            <a:r>
              <a:rPr lang="pl-PL">
                <a:solidFill>
                  <a:srgbClr val="000000"/>
                </a:solidFill>
              </a:rPr>
              <a:t>wraz z przyczepą;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7257D68-DAAA-491D-BAFB-89D50A4E8AE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48721" y="-15837"/>
            <a:ext cx="9071643" cy="833759"/>
          </a:xfrm>
        </p:spPr>
        <p:txBody>
          <a:bodyPr/>
          <a:lstStyle/>
          <a:p>
            <a:pPr lvl="0"/>
            <a:r>
              <a:rPr lang="pl-PL"/>
              <a:t>Ustawa o kierujących pojazdami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D9D77C-D002-45FD-9868-8A49B12CD17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-87837"/>
            <a:ext cx="9071643" cy="833759"/>
          </a:xfrm>
        </p:spPr>
        <p:txBody>
          <a:bodyPr/>
          <a:lstStyle/>
          <a:p>
            <a:pPr lvl="0"/>
            <a:r>
              <a:rPr lang="pl-PL"/>
              <a:t>Ustawa o kierujących pojazdami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EE5B4EE-E4FB-4CC4-BD19-5FB4C3C73EB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1999" y="1079997"/>
            <a:ext cx="9071643" cy="4384438"/>
          </a:xfrm>
        </p:spPr>
        <p:txBody>
          <a:bodyPr/>
          <a:lstStyle/>
          <a:p>
            <a:pPr lvl="0"/>
            <a:r>
              <a:rPr lang="pl-PL" sz="2800" b="1">
                <a:solidFill>
                  <a:srgbClr val="000000"/>
                </a:solidFill>
              </a:rPr>
              <a:t>Art. 8. 1.</a:t>
            </a:r>
            <a:r>
              <a:rPr lang="pl-PL" sz="2800">
                <a:solidFill>
                  <a:srgbClr val="000000"/>
                </a:solidFill>
              </a:rPr>
              <a:t> Wymagany minimalny wiek do kierowania wynosi:</a:t>
            </a:r>
          </a:p>
          <a:p>
            <a:pPr lvl="0"/>
            <a:r>
              <a:rPr lang="pl-PL" sz="2800">
                <a:solidFill>
                  <a:srgbClr val="000000"/>
                </a:solidFill>
              </a:rPr>
              <a:t>1) 14 lat – dla pojazdów określonych w prawie jazdy kategorii AM;</a:t>
            </a:r>
          </a:p>
          <a:p>
            <a:pPr lvl="0"/>
            <a:r>
              <a:rPr lang="pl-PL" sz="2800">
                <a:solidFill>
                  <a:srgbClr val="000000"/>
                </a:solidFill>
              </a:rPr>
              <a:t>2) 16 lat – dla pojazdów określonych w prawie jazdy kategorii A1, B1 i T; (…)</a:t>
            </a:r>
          </a:p>
          <a:p>
            <a:pPr lvl="0"/>
            <a:r>
              <a:rPr lang="pl-PL" sz="2800">
                <a:solidFill>
                  <a:srgbClr val="000000"/>
                </a:solidFill>
              </a:rPr>
              <a:t>9) 15 lat – dla pojazdu zaprzęgowego;</a:t>
            </a:r>
          </a:p>
          <a:p>
            <a:pPr lvl="0"/>
            <a:r>
              <a:rPr lang="pl-PL" sz="2800">
                <a:solidFill>
                  <a:srgbClr val="000000"/>
                </a:solidFill>
              </a:rPr>
              <a:t>10) </a:t>
            </a:r>
            <a:r>
              <a:rPr lang="pl-PL" sz="2800">
                <a:solidFill>
                  <a:srgbClr val="C9211E"/>
                </a:solidFill>
              </a:rPr>
              <a:t>10 lat</a:t>
            </a:r>
            <a:r>
              <a:rPr lang="pl-PL" sz="2800">
                <a:solidFill>
                  <a:srgbClr val="000000"/>
                </a:solidFill>
              </a:rPr>
              <a:t> – dla roweru, hulajnogi elektrycznej lub urządzenia transportu osobistego;</a:t>
            </a:r>
          </a:p>
          <a:p>
            <a:pPr lvl="0"/>
            <a:r>
              <a:rPr lang="pl-PL" sz="2800">
                <a:solidFill>
                  <a:srgbClr val="000000"/>
                </a:solidFill>
              </a:rPr>
              <a:t>11) </a:t>
            </a:r>
            <a:r>
              <a:rPr lang="pl-PL" sz="2800">
                <a:solidFill>
                  <a:srgbClr val="C9211E"/>
                </a:solidFill>
              </a:rPr>
              <a:t>17 lat</a:t>
            </a:r>
            <a:r>
              <a:rPr lang="pl-PL" sz="2800">
                <a:solidFill>
                  <a:srgbClr val="000000"/>
                </a:solidFill>
              </a:rPr>
              <a:t> – dla roweru wieloosobowego, roweru lub wózka rowerowego przewożących inną osobę;</a:t>
            </a:r>
          </a:p>
          <a:p>
            <a:pPr lvl="0"/>
            <a:r>
              <a:rPr lang="pl-PL" sz="2800">
                <a:solidFill>
                  <a:srgbClr val="000000"/>
                </a:solidFill>
              </a:rPr>
              <a:t>12) 13 lat – dla jadącego po jezdni wózka inwalidzkiego;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EA3EAF-DDB4-43D9-826E-B7A1DD2BDEF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pl-PL"/>
              <a:t>Podstawy prawne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45F9631-B90D-42E9-8233-65F96ABDB92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75998" y="1583996"/>
            <a:ext cx="9071643" cy="5903997"/>
          </a:xfrm>
        </p:spPr>
        <p:txBody>
          <a:bodyPr/>
          <a:lstStyle/>
          <a:p>
            <a:pPr lvl="0" algn="l">
              <a:buSzPct val="45000"/>
              <a:buFont typeface="StarSymbol"/>
              <a:buChar char="●"/>
            </a:pPr>
            <a:r>
              <a:rPr lang="pl-PL">
                <a:solidFill>
                  <a:srgbClr val="000000"/>
                </a:solidFill>
              </a:rPr>
              <a:t>Ustawa z dnia 5 stycznia 2011 r.</a:t>
            </a:r>
            <a:br>
              <a:rPr lang="pl-PL">
                <a:solidFill>
                  <a:srgbClr val="000000"/>
                </a:solidFill>
              </a:rPr>
            </a:br>
            <a:r>
              <a:rPr lang="pl-PL">
                <a:solidFill>
                  <a:srgbClr val="000000"/>
                </a:solidFill>
              </a:rPr>
              <a:t>o kierujących pojazdami</a:t>
            </a:r>
          </a:p>
          <a:p>
            <a:pPr lvl="0" algn="l">
              <a:buSzPct val="45000"/>
              <a:buFont typeface="StarSymbol"/>
              <a:buChar char="●"/>
            </a:pPr>
            <a:endParaRPr lang="pl-PL">
              <a:solidFill>
                <a:srgbClr val="000000"/>
              </a:solidFill>
            </a:endParaRPr>
          </a:p>
          <a:p>
            <a:pPr lvl="0" algn="l">
              <a:buSzPct val="45000"/>
              <a:buFont typeface="StarSymbol"/>
              <a:buChar char="●"/>
            </a:pPr>
            <a:r>
              <a:rPr lang="pl-PL">
                <a:solidFill>
                  <a:srgbClr val="000000"/>
                </a:solidFill>
              </a:rPr>
              <a:t>Ustawa z dnia 20 czerwca 1997 r. </a:t>
            </a:r>
            <a:br>
              <a:rPr lang="pl-PL">
                <a:solidFill>
                  <a:srgbClr val="000000"/>
                </a:solidFill>
              </a:rPr>
            </a:br>
            <a:r>
              <a:rPr lang="pl-PL">
                <a:solidFill>
                  <a:srgbClr val="000000"/>
                </a:solidFill>
              </a:rPr>
              <a:t>- Prawo o ruchu drogowym</a:t>
            </a:r>
          </a:p>
          <a:p>
            <a:pPr lvl="0" algn="l">
              <a:buSzPct val="45000"/>
              <a:buFont typeface="StarSymbol"/>
              <a:buChar char="●"/>
            </a:pPr>
            <a:endParaRPr lang="pl-PL">
              <a:solidFill>
                <a:srgbClr val="000000"/>
              </a:solidFill>
            </a:endParaRPr>
          </a:p>
          <a:p>
            <a:pPr lvl="0" algn="l">
              <a:buSzPct val="45000"/>
              <a:buFont typeface="StarSymbol"/>
              <a:buChar char="●"/>
            </a:pPr>
            <a:r>
              <a:rPr lang="pl-PL">
                <a:solidFill>
                  <a:srgbClr val="000000"/>
                </a:solidFill>
              </a:rPr>
              <a:t>Rozporządzenie z dnia 31 lipca 2002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pl-PL">
                <a:solidFill>
                  <a:srgbClr val="000000"/>
                </a:solidFill>
              </a:rPr>
              <a:t>w sprawie znaków i sygnałów drogowych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F718C6-BF14-40A2-A4EA-69F3467CD4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355" y="-87837"/>
            <a:ext cx="9071643" cy="833759"/>
          </a:xfrm>
        </p:spPr>
        <p:txBody>
          <a:bodyPr/>
          <a:lstStyle/>
          <a:p>
            <a:pPr lvl="0"/>
            <a:r>
              <a:rPr lang="pl-PL"/>
              <a:t>Ustawa o kierujących pojazdami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71B5C8D-8B9D-480D-AAF0-4432D0D7227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4355" y="1007997"/>
            <a:ext cx="9071643" cy="4384438"/>
          </a:xfrm>
        </p:spPr>
        <p:txBody>
          <a:bodyPr/>
          <a:lstStyle/>
          <a:p>
            <a:pPr lvl="0" algn="just"/>
            <a:r>
              <a:rPr lang="pl-PL" sz="2800" b="1">
                <a:solidFill>
                  <a:srgbClr val="000000"/>
                </a:solidFill>
              </a:rPr>
              <a:t>Art. 11. ust. 2.</a:t>
            </a:r>
            <a:r>
              <a:rPr lang="pl-PL" sz="2800">
                <a:solidFill>
                  <a:srgbClr val="000000"/>
                </a:solidFill>
              </a:rPr>
              <a:t> Osoba, która nie ukończyła 18 lat, może uzyskać prawo jazdy kategorii AM, A1, B1 lub T za pisemną zgodą rodzica lub opiekuna.</a:t>
            </a:r>
          </a:p>
          <a:p>
            <a:pPr lvl="0" algn="just"/>
            <a:r>
              <a:rPr lang="pl-PL" sz="2800" b="1">
                <a:solidFill>
                  <a:srgbClr val="000000"/>
                </a:solidFill>
              </a:rPr>
              <a:t>Art. 17. ust. 1.</a:t>
            </a:r>
            <a:r>
              <a:rPr lang="pl-PL" sz="2800">
                <a:solidFill>
                  <a:srgbClr val="000000"/>
                </a:solidFill>
              </a:rPr>
              <a:t> </a:t>
            </a:r>
            <a:r>
              <a:rPr lang="pl-PL" sz="2800">
                <a:solidFill>
                  <a:srgbClr val="C9211E"/>
                </a:solidFill>
              </a:rPr>
              <a:t>Kartę rowerową</a:t>
            </a:r>
            <a:r>
              <a:rPr lang="pl-PL" sz="2800">
                <a:solidFill>
                  <a:srgbClr val="000000"/>
                </a:solidFill>
              </a:rPr>
              <a:t> wydaje nieodpłatnie, </a:t>
            </a:r>
            <a:r>
              <a:rPr lang="pl-PL" sz="2800" u="sng">
                <a:solidFill>
                  <a:srgbClr val="000000"/>
                </a:solidFill>
              </a:rPr>
              <a:t>za pisemną zgodą rodzica lub opiekuna</a:t>
            </a:r>
            <a:r>
              <a:rPr lang="pl-PL" sz="2800">
                <a:solidFill>
                  <a:srgbClr val="000000"/>
                </a:solidFill>
              </a:rPr>
              <a:t>:</a:t>
            </a:r>
          </a:p>
          <a:p>
            <a:pPr lvl="0" algn="just"/>
            <a:r>
              <a:rPr lang="pl-PL" sz="2800">
                <a:solidFill>
                  <a:srgbClr val="000000"/>
                </a:solidFill>
              </a:rPr>
              <a:t>1) dyrektor szkoły – uczniowi szkoły podstawowej;</a:t>
            </a:r>
          </a:p>
          <a:p>
            <a:pPr lvl="0" algn="just"/>
            <a:r>
              <a:rPr lang="pl-PL" sz="2800">
                <a:solidFill>
                  <a:srgbClr val="000000"/>
                </a:solidFill>
              </a:rPr>
              <a:t>2) dyrektor wojewódzkiego ośrodka ruchu drogowego lub przedsiębiorca prowadzący ośrodek szkolenia kierowców posiadający poświadczenie potwierdzające spełnianie dodatkowych wymagań (art. 31) – osobie niewymienionej w pkt 1.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EAF3EB-582A-4FCA-B1F6-882BFA532FA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1999" y="46076"/>
            <a:ext cx="9071643" cy="833759"/>
          </a:xfrm>
        </p:spPr>
        <p:txBody>
          <a:bodyPr/>
          <a:lstStyle/>
          <a:p>
            <a:pPr lvl="0"/>
            <a:r>
              <a:rPr lang="pl-PL"/>
              <a:t>Ustawa o kierujących pojazdami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D431E2E-113B-406F-A5E0-7790B70C3B0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1999" y="1079997"/>
            <a:ext cx="9071643" cy="4384438"/>
          </a:xfrm>
        </p:spPr>
        <p:txBody>
          <a:bodyPr/>
          <a:lstStyle/>
          <a:p>
            <a:pPr lvl="0"/>
            <a:r>
              <a:rPr lang="pl-PL" b="1">
                <a:solidFill>
                  <a:srgbClr val="000000"/>
                </a:solidFill>
              </a:rPr>
              <a:t>Art. 17. ust. 2.</a:t>
            </a:r>
            <a:r>
              <a:rPr lang="pl-PL">
                <a:solidFill>
                  <a:srgbClr val="000000"/>
                </a:solidFill>
              </a:rPr>
              <a:t> </a:t>
            </a:r>
            <a:r>
              <a:rPr lang="pl-PL">
                <a:solidFill>
                  <a:srgbClr val="C9211E"/>
                </a:solidFill>
              </a:rPr>
              <a:t>Kartę rowerową</a:t>
            </a:r>
            <a:r>
              <a:rPr lang="pl-PL">
                <a:solidFill>
                  <a:srgbClr val="000000"/>
                </a:solidFill>
              </a:rPr>
              <a:t> może uzyskać osoba, która:</a:t>
            </a:r>
          </a:p>
          <a:p>
            <a:pPr lvl="0"/>
            <a:r>
              <a:rPr lang="pl-PL">
                <a:solidFill>
                  <a:srgbClr val="000000"/>
                </a:solidFill>
              </a:rPr>
              <a:t>1) osiągnęła wymagany minimalny wiek;</a:t>
            </a:r>
          </a:p>
          <a:p>
            <a:pPr lvl="0" algn="just"/>
            <a:r>
              <a:rPr lang="pl-PL">
                <a:solidFill>
                  <a:srgbClr val="000000"/>
                </a:solidFill>
              </a:rPr>
              <a:t>2) wykazała się niezbędnymi umiejętnościami</a:t>
            </a:r>
            <a:br>
              <a:rPr lang="pl-PL">
                <a:solidFill>
                  <a:srgbClr val="000000"/>
                </a:solidFill>
              </a:rPr>
            </a:br>
            <a:r>
              <a:rPr lang="pl-PL">
                <a:solidFill>
                  <a:srgbClr val="C9211E"/>
                </a:solidFill>
              </a:rPr>
              <a:t>w kierowaniu rowerem</a:t>
            </a:r>
            <a:r>
              <a:rPr lang="pl-PL">
                <a:solidFill>
                  <a:srgbClr val="000000"/>
                </a:solidFill>
              </a:rPr>
              <a:t> odpowiednio podczas zajęć szkolnych, zajęć prowadzonych przez wojewódzki ośrodek ruchu drogowego lub zajęć prowadzonych przez ośrodek szkolenia kierowców posiadający poświadczenie potwierdzające spełnianie dodatkowych wymagań.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13F8A7-0192-49C4-B3A6-0B950C49DF1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-15837"/>
            <a:ext cx="9071643" cy="833759"/>
          </a:xfrm>
        </p:spPr>
        <p:txBody>
          <a:bodyPr/>
          <a:lstStyle/>
          <a:p>
            <a:pPr lvl="0"/>
            <a:r>
              <a:rPr lang="pl-PL"/>
              <a:t>Ustawa o kierujących pojazdami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D87965D-71DF-40B1-8CC0-0F3E8A1EA42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just"/>
            <a:r>
              <a:rPr lang="pl-PL" b="1">
                <a:solidFill>
                  <a:srgbClr val="000000"/>
                </a:solidFill>
              </a:rPr>
              <a:t>Art. 18. ust. 5.</a:t>
            </a:r>
            <a:r>
              <a:rPr lang="pl-PL">
                <a:solidFill>
                  <a:srgbClr val="000000"/>
                </a:solidFill>
              </a:rPr>
              <a:t> W przypadku utraty </a:t>
            </a:r>
            <a:br>
              <a:rPr lang="pl-PL">
                <a:solidFill>
                  <a:srgbClr val="000000"/>
                </a:solidFill>
              </a:rPr>
            </a:br>
            <a:r>
              <a:rPr lang="pl-PL">
                <a:solidFill>
                  <a:srgbClr val="000000"/>
                </a:solidFill>
              </a:rPr>
              <a:t>lub zniszczenia </a:t>
            </a:r>
            <a:r>
              <a:rPr lang="pl-PL">
                <a:solidFill>
                  <a:srgbClr val="C9211E"/>
                </a:solidFill>
              </a:rPr>
              <a:t>karty rowerowej</a:t>
            </a:r>
            <a:r>
              <a:rPr lang="pl-PL">
                <a:solidFill>
                  <a:srgbClr val="000000"/>
                </a:solidFill>
              </a:rPr>
              <a:t> wtórnik tego dokumentu wydaje nieodpłatnie podmiot, który wydał kartę rowerową.</a:t>
            </a:r>
          </a:p>
          <a:p>
            <a:pPr lvl="0" algn="just"/>
            <a:endParaRPr lang="pl-PL">
              <a:solidFill>
                <a:srgbClr val="000000"/>
              </a:solidFill>
            </a:endParaRPr>
          </a:p>
          <a:p>
            <a:pPr lvl="0" algn="ctr"/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847CE8CD-6C8F-4C3D-9D95-DCFB4EBCB0E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4355" y="1223997"/>
            <a:ext cx="9071643" cy="4384438"/>
          </a:xfrm>
        </p:spPr>
        <p:txBody>
          <a:bodyPr/>
          <a:lstStyle/>
          <a:p>
            <a:pPr lvl="0" algn="just"/>
            <a:r>
              <a:rPr lang="pl-PL" sz="2400" b="1">
                <a:solidFill>
                  <a:srgbClr val="000000"/>
                </a:solidFill>
              </a:rPr>
              <a:t>Zajęcia dla osób ubiegających się o wydanie karty rowerowej</a:t>
            </a:r>
          </a:p>
          <a:p>
            <a:pPr lvl="0" algn="just"/>
            <a:endParaRPr lang="pl-PL" sz="2400">
              <a:solidFill>
                <a:srgbClr val="000000"/>
              </a:solidFill>
            </a:endParaRPr>
          </a:p>
          <a:p>
            <a:pPr lvl="0" algn="just"/>
            <a:r>
              <a:rPr lang="pl-PL" sz="2400" b="1">
                <a:solidFill>
                  <a:srgbClr val="000000"/>
                </a:solidFill>
              </a:rPr>
              <a:t>Art. 41. 1. </a:t>
            </a:r>
            <a:r>
              <a:rPr lang="pl-PL" sz="2400">
                <a:solidFill>
                  <a:srgbClr val="000000"/>
                </a:solidFill>
              </a:rPr>
              <a:t>W podstawie programowej kształcenia ogólnego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w poszczególnych typach szkół, o której mowa w przepisach wydanych na podstawie art. 47 ust. 1 pkt 1 lit. b–h ustawy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z dnia 14 grudnia 2016 r. – Prawo oświatowe, zawiera się treści umożliwiające przygotowanie ucznia szkoły podstawowej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do ubiegania się o wydanie karty rowerowej.</a:t>
            </a:r>
          </a:p>
          <a:p>
            <a:pPr lvl="0" algn="just"/>
            <a:endParaRPr lang="pl-PL" sz="2400">
              <a:solidFill>
                <a:srgbClr val="000000"/>
              </a:solidFill>
            </a:endParaRPr>
          </a:p>
          <a:p>
            <a:pPr lvl="0" algn="just"/>
            <a:endParaRPr lang="pl-PL" sz="2400">
              <a:solidFill>
                <a:srgbClr val="000000"/>
              </a:solidFill>
            </a:endParaRPr>
          </a:p>
          <a:p>
            <a:pPr lvl="0" algn="just"/>
            <a:endParaRPr lang="pl-PL" sz="1800">
              <a:solidFill>
                <a:srgbClr val="000000"/>
              </a:solidFill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AB9DF3CE-8C1A-43FE-8C01-F4972932B6C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355" y="-15837"/>
            <a:ext cx="9071643" cy="833759"/>
          </a:xfrm>
        </p:spPr>
        <p:txBody>
          <a:bodyPr/>
          <a:lstStyle/>
          <a:p>
            <a:pPr lvl="0"/>
            <a:r>
              <a:rPr lang="pl-PL"/>
              <a:t>Ustawa o kierujących pojazdami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1AFB67F4-4AD5-4186-948D-8071F80C7C6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87999" y="1375559"/>
            <a:ext cx="9071643" cy="4384438"/>
          </a:xfrm>
        </p:spPr>
        <p:txBody>
          <a:bodyPr/>
          <a:lstStyle/>
          <a:p>
            <a:pPr lvl="0" algn="just"/>
            <a:r>
              <a:rPr lang="pl-PL" sz="2200" b="1">
                <a:solidFill>
                  <a:srgbClr val="000000"/>
                </a:solidFill>
              </a:rPr>
              <a:t>3.</a:t>
            </a:r>
            <a:r>
              <a:rPr lang="pl-PL" sz="2200">
                <a:solidFill>
                  <a:srgbClr val="000000"/>
                </a:solidFill>
              </a:rPr>
              <a:t> Dyrektor szkoły może zawrzeć porozumienie z wojewódzkim ośrodkiem ruchu drogowego lub ośrodkiem szkolenia kierowców posiadającym poświadczenie potwierdzające spełnianie dodatkowych wymagań, o których mowa w art. 31, o nieodpłatnym uczestnictwie uczniów w zajęciach organizowanych przez ten ośrodek dla osób ubiegających się o wydanie karty rowerowej.</a:t>
            </a:r>
          </a:p>
          <a:p>
            <a:pPr lvl="0" algn="just"/>
            <a:r>
              <a:rPr lang="pl-PL" sz="2200" b="1">
                <a:solidFill>
                  <a:srgbClr val="000000"/>
                </a:solidFill>
              </a:rPr>
              <a:t>4.</a:t>
            </a:r>
            <a:r>
              <a:rPr lang="pl-PL" sz="2200">
                <a:solidFill>
                  <a:srgbClr val="000000"/>
                </a:solidFill>
              </a:rPr>
              <a:t> Zajęcia dla osób ubiegających się o wydanie karty rowerowej,</a:t>
            </a:r>
            <a:br>
              <a:rPr lang="pl-PL" sz="2200">
                <a:solidFill>
                  <a:srgbClr val="000000"/>
                </a:solidFill>
              </a:rPr>
            </a:br>
            <a:r>
              <a:rPr lang="pl-PL" sz="2200">
                <a:solidFill>
                  <a:srgbClr val="000000"/>
                </a:solidFill>
              </a:rPr>
              <a:t>a niebędących uczniami szkoły podstawowej, są prowadzone w wojewódzkim ośrodku ruchu drogowego lub w ośrodku szkolenia kierowców posiadającym poświadczenie potwierdzające spełnianie dodatkowych wymagań, o których mowa w art. 31 ust. 1.</a:t>
            </a:r>
          </a:p>
          <a:p>
            <a:pPr lvl="0" algn="just"/>
            <a:r>
              <a:rPr lang="pl-PL" sz="2200" b="1">
                <a:solidFill>
                  <a:srgbClr val="000000"/>
                </a:solidFill>
              </a:rPr>
              <a:t>5.</a:t>
            </a:r>
            <a:r>
              <a:rPr lang="pl-PL" sz="2200">
                <a:solidFill>
                  <a:srgbClr val="000000"/>
                </a:solidFill>
              </a:rPr>
              <a:t> Koszty uczestnictwa uczniów w zajęciach, o których mowa </a:t>
            </a:r>
            <a:br>
              <a:rPr lang="pl-PL" sz="2200">
                <a:solidFill>
                  <a:srgbClr val="000000"/>
                </a:solidFill>
              </a:rPr>
            </a:br>
            <a:r>
              <a:rPr lang="pl-PL" sz="2200">
                <a:solidFill>
                  <a:srgbClr val="000000"/>
                </a:solidFill>
              </a:rPr>
              <a:t>w ust. 3, są pokrywane ze środków własnych wojewódzkiego ośrodka ruchu drogowego lub ośrodka szkolenia kierowców.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1CA6BC46-0572-4728-9EF8-C6A4B6F89A0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721" y="-15837"/>
            <a:ext cx="9071643" cy="833759"/>
          </a:xfrm>
        </p:spPr>
        <p:txBody>
          <a:bodyPr/>
          <a:lstStyle/>
          <a:p>
            <a:pPr lvl="0"/>
            <a:r>
              <a:rPr lang="pl-PL"/>
              <a:t>Ustawa o kierujących pojazdami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B6829779-0783-4530-8458-2F195A00446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2355" y="1367997"/>
            <a:ext cx="9071643" cy="4384438"/>
          </a:xfrm>
        </p:spPr>
        <p:txBody>
          <a:bodyPr/>
          <a:lstStyle/>
          <a:p>
            <a:pPr lvl="0" algn="just"/>
            <a:r>
              <a:rPr lang="pl-PL" sz="2400" b="1">
                <a:solidFill>
                  <a:srgbClr val="000000"/>
                </a:solidFill>
              </a:rPr>
              <a:t>Art. 41.2.</a:t>
            </a:r>
            <a:r>
              <a:rPr lang="pl-PL" sz="2400">
                <a:solidFill>
                  <a:srgbClr val="000000"/>
                </a:solidFill>
              </a:rPr>
              <a:t> Zajęcia dla uczniów przygotowujących się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do ubiegania o wydanie karty rowerowej prowadzą nauczyciele posiadający kwalifikacje określone w art. 9 ustawy z dnia 26 stycznia 1982 r. – Karta Nauczyciela.</a:t>
            </a:r>
          </a:p>
          <a:p>
            <a:pPr lvl="0" algn="just"/>
            <a:endParaRPr lang="pl-PL" sz="2400">
              <a:solidFill>
                <a:srgbClr val="000000"/>
              </a:solidFill>
            </a:endParaRPr>
          </a:p>
          <a:p>
            <a:pPr lvl="0" algn="just"/>
            <a:r>
              <a:rPr lang="pl-PL" sz="1800">
                <a:solidFill>
                  <a:srgbClr val="000000"/>
                </a:solidFill>
              </a:rPr>
              <a:t>(Art. 9. 1. Stanowisko nauczyciela może zajmować osoba, która:</a:t>
            </a:r>
          </a:p>
          <a:p>
            <a:pPr lvl="0" algn="just"/>
            <a:r>
              <a:rPr lang="pl-PL" sz="1800">
                <a:solidFill>
                  <a:srgbClr val="000000"/>
                </a:solidFill>
              </a:rPr>
              <a:t>1) posiada wyższe wykształcenie z odpowiednim przygotowaniem pedagogicznym</a:t>
            </a:r>
          </a:p>
          <a:p>
            <a:pPr lvl="0" algn="just"/>
            <a:r>
              <a:rPr lang="pl-PL" sz="1800">
                <a:solidFill>
                  <a:srgbClr val="000000"/>
                </a:solidFill>
              </a:rPr>
              <a:t>lub ukończyła zakład kształcenia nauczycieli i podejmuje pracę na stanowisku,</a:t>
            </a:r>
          </a:p>
          <a:p>
            <a:pPr lvl="0" algn="just"/>
            <a:r>
              <a:rPr lang="pl-PL" sz="1800">
                <a:solidFill>
                  <a:srgbClr val="000000"/>
                </a:solidFill>
              </a:rPr>
              <a:t>do którego są to wystarczające kwalifikacje;</a:t>
            </a:r>
          </a:p>
          <a:p>
            <a:pPr lvl="0" algn="just"/>
            <a:r>
              <a:rPr lang="pl-PL" sz="1800">
                <a:solidFill>
                  <a:srgbClr val="000000"/>
                </a:solidFill>
              </a:rPr>
              <a:t>2) przestrzega podstawowych zasad moralnych;</a:t>
            </a:r>
          </a:p>
          <a:p>
            <a:pPr lvl="0" algn="just"/>
            <a:r>
              <a:rPr lang="pl-PL" sz="1800">
                <a:solidFill>
                  <a:srgbClr val="000000"/>
                </a:solidFill>
              </a:rPr>
              <a:t>3) spełnia warunki zdrowotne niezbędne do wykonywania zawodu.)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E3837BC7-B8F7-4489-A8A6-04A996F1EBD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5077" y="-15837"/>
            <a:ext cx="9071643" cy="833759"/>
          </a:xfrm>
        </p:spPr>
        <p:txBody>
          <a:bodyPr/>
          <a:lstStyle/>
          <a:p>
            <a:pPr lvl="0"/>
            <a:r>
              <a:rPr lang="pl-PL"/>
              <a:t>Ustawa o kierujących pojazdami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EF0EBCBA-CAB0-4EE4-B800-761D89F8C05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303559"/>
            <a:ext cx="9071643" cy="4384438"/>
          </a:xfrm>
        </p:spPr>
        <p:txBody>
          <a:bodyPr/>
          <a:lstStyle/>
          <a:p>
            <a:pPr lvl="0"/>
            <a:r>
              <a:rPr lang="pl-PL" sz="2400" b="1">
                <a:solidFill>
                  <a:srgbClr val="000000"/>
                </a:solidFill>
              </a:rPr>
              <a:t>Art. 42. 1.</a:t>
            </a:r>
            <a:r>
              <a:rPr lang="pl-PL" sz="2400">
                <a:solidFill>
                  <a:srgbClr val="000000"/>
                </a:solidFill>
              </a:rPr>
              <a:t> Minister właściwy do spraw transportu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w porozumieniu z ministrem właściwym do spraw oświaty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i wychowania określi, w drodze rozporządzenia: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1) wymagania oraz sposób organizacji zajęć dla osób niebędących uczniami szkoły podstawowej, ubiegających się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o wydanie karty rowerowej;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2) tryb i warunki przeprowadzania egzaminu w zakresie karty rowerowej;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3) kwalifikacje osób prowadzących zajęcia dla osób niebędących uczniami szkoły podstawowej;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4) wzór karty rowerowej.</a:t>
            </a:r>
          </a:p>
          <a:p>
            <a:pPr lvl="0"/>
            <a:endParaRPr lang="pl-PL" sz="1600">
              <a:solidFill>
                <a:srgbClr val="000000"/>
              </a:solidFill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1BDB24F2-E763-42C5-ABAC-184893AD824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5434" y="-15837"/>
            <a:ext cx="9071643" cy="833759"/>
          </a:xfrm>
        </p:spPr>
        <p:txBody>
          <a:bodyPr/>
          <a:lstStyle/>
          <a:p>
            <a:pPr lvl="0"/>
            <a:r>
              <a:rPr lang="pl-PL"/>
              <a:t>Ustawa o kierujących pojazdami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E25139D6-1C0D-4818-8885-2ABC5A2D396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pl-PL" sz="2400">
                <a:solidFill>
                  <a:srgbClr val="000000"/>
                </a:solidFill>
              </a:rPr>
              <a:t>2. W rozporządzeniu, o którym mowa w ust. 1, uwzględnia się odpowiednio: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1) konieczność przygotowania osób uzyskujących kartę rowerową do bezpiecznego uczestnictwa w ruchu drogowym;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2) potrzebę ujednolicenia wzorów dokumentów;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3) specyfikę ruchu pojazdów jednośladowych, w tym istniejące zagrożenia ze strony innych uczestników ruchu;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4) konieczność zapewnienia odpowiednich kwalifikacji osób prowadzących zajęcia.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AA7A2D12-F8D4-42B5-9967-38D31AAFBE6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5800" y="-15837"/>
            <a:ext cx="9071643" cy="833759"/>
          </a:xfrm>
        </p:spPr>
        <p:txBody>
          <a:bodyPr/>
          <a:lstStyle/>
          <a:p>
            <a:pPr lvl="0"/>
            <a:r>
              <a:rPr lang="pl-PL"/>
              <a:t>Ustawa o kierujących pojazdami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0E49D2-A32E-459E-A2FF-4340DA43DDA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2355" y="-15837"/>
            <a:ext cx="9071643" cy="833759"/>
          </a:xfrm>
        </p:spPr>
        <p:txBody>
          <a:bodyPr/>
          <a:lstStyle/>
          <a:p>
            <a:pPr lvl="0"/>
            <a:r>
              <a:rPr lang="pl-PL"/>
              <a:t>Ustawa o kierujących pojazdami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90BF81-7EF7-4FCF-872E-6AE67A29E43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76355" y="1015203"/>
            <a:ext cx="9071643" cy="4384438"/>
          </a:xfrm>
        </p:spPr>
        <p:txBody>
          <a:bodyPr/>
          <a:lstStyle/>
          <a:p>
            <a:pPr lvl="0" algn="just"/>
            <a:r>
              <a:rPr lang="pl-PL" sz="2600" b="1">
                <a:solidFill>
                  <a:srgbClr val="000000"/>
                </a:solidFill>
              </a:rPr>
              <a:t>Art. 65. ust. 1.</a:t>
            </a:r>
            <a:r>
              <a:rPr lang="pl-PL" sz="2600">
                <a:solidFill>
                  <a:srgbClr val="000000"/>
                </a:solidFill>
              </a:rPr>
              <a:t> Sprawdzenia niezbędnych umiejętności osoby ubiegającej się o kartę rowerową dokonuje:</a:t>
            </a:r>
          </a:p>
          <a:p>
            <a:pPr lvl="0" algn="just"/>
            <a:r>
              <a:rPr lang="pl-PL" sz="2600">
                <a:solidFill>
                  <a:srgbClr val="000000"/>
                </a:solidFill>
              </a:rPr>
              <a:t>1) nauczyciel posiadający specjalistyczne przeszkolenie</a:t>
            </a:r>
            <a:br>
              <a:rPr lang="pl-PL" sz="2600">
                <a:solidFill>
                  <a:srgbClr val="000000"/>
                </a:solidFill>
              </a:rPr>
            </a:br>
            <a:r>
              <a:rPr lang="pl-PL" sz="2600">
                <a:solidFill>
                  <a:srgbClr val="000000"/>
                </a:solidFill>
              </a:rPr>
              <a:t>z zakresu ruchu drogowego organizowane nieodpłatnie</a:t>
            </a:r>
            <a:br>
              <a:rPr lang="pl-PL" sz="2600">
                <a:solidFill>
                  <a:srgbClr val="000000"/>
                </a:solidFill>
              </a:rPr>
            </a:br>
            <a:r>
              <a:rPr lang="pl-PL" sz="2600">
                <a:solidFill>
                  <a:srgbClr val="000000"/>
                </a:solidFill>
              </a:rPr>
              <a:t>w wojewódzkim ośrodku ruchu drogowego;</a:t>
            </a:r>
          </a:p>
          <a:p>
            <a:pPr lvl="0" algn="just"/>
            <a:r>
              <a:rPr lang="pl-PL" sz="2600">
                <a:solidFill>
                  <a:srgbClr val="000000"/>
                </a:solidFill>
              </a:rPr>
              <a:t>2) policjant lub policjant w stanie spoczynku, posiadający specjalistyczne przeszkolenie z zakresu ruchu drogowego;</a:t>
            </a:r>
          </a:p>
          <a:p>
            <a:pPr lvl="0" algn="just"/>
            <a:r>
              <a:rPr lang="pl-PL" sz="2600">
                <a:solidFill>
                  <a:srgbClr val="000000"/>
                </a:solidFill>
              </a:rPr>
              <a:t>3) egzaminator;</a:t>
            </a:r>
          </a:p>
          <a:p>
            <a:pPr lvl="0" algn="just"/>
            <a:r>
              <a:rPr lang="pl-PL" sz="2600">
                <a:solidFill>
                  <a:srgbClr val="000000"/>
                </a:solidFill>
              </a:rPr>
              <a:t>4) instruktor.</a:t>
            </a:r>
          </a:p>
          <a:p>
            <a:pPr lvl="0" algn="just"/>
            <a:r>
              <a:rPr lang="pl-PL" sz="2600" b="1">
                <a:solidFill>
                  <a:srgbClr val="000000"/>
                </a:solidFill>
              </a:rPr>
              <a:t>2.</a:t>
            </a:r>
            <a:r>
              <a:rPr lang="pl-PL" sz="2600">
                <a:solidFill>
                  <a:srgbClr val="000000"/>
                </a:solidFill>
              </a:rPr>
              <a:t> Sprawdzenie umiejętności odbywa się w jednostce prowadzącej zajęcia w obecności nauczyciela, rodzica </a:t>
            </a:r>
            <a:br>
              <a:rPr lang="pl-PL" sz="2600">
                <a:solidFill>
                  <a:srgbClr val="000000"/>
                </a:solidFill>
              </a:rPr>
            </a:br>
            <a:r>
              <a:rPr lang="pl-PL" sz="2600">
                <a:solidFill>
                  <a:srgbClr val="000000"/>
                </a:solidFill>
              </a:rPr>
              <a:t>lub opiekuna.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CB48F4-2D17-4DA3-9CDE-5FF910AC289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355" y="46076"/>
            <a:ext cx="9071643" cy="833759"/>
          </a:xfrm>
        </p:spPr>
        <p:txBody>
          <a:bodyPr/>
          <a:lstStyle/>
          <a:p>
            <a:pPr lvl="0"/>
            <a:r>
              <a:rPr lang="pl-PL"/>
              <a:t>Ustawa o kierujących pojazdami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286C2C0-2FC7-4998-9EFE-58519EA4DCC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59999" y="1223997"/>
            <a:ext cx="9071643" cy="4384438"/>
          </a:xfrm>
        </p:spPr>
        <p:txBody>
          <a:bodyPr/>
          <a:lstStyle/>
          <a:p>
            <a:pPr lvl="0" algn="just"/>
            <a:r>
              <a:rPr lang="pl-PL" sz="2800" b="1">
                <a:solidFill>
                  <a:srgbClr val="000000"/>
                </a:solidFill>
              </a:rPr>
              <a:t>Art. 73. 1.</a:t>
            </a:r>
            <a:r>
              <a:rPr lang="pl-PL" sz="2800">
                <a:solidFill>
                  <a:srgbClr val="000000"/>
                </a:solidFill>
              </a:rPr>
              <a:t> Nadzór nad sprawdzaniem umiejętności osoby ubiegającej się o </a:t>
            </a:r>
            <a:r>
              <a:rPr lang="pl-PL" sz="2800">
                <a:solidFill>
                  <a:srgbClr val="C9211E"/>
                </a:solidFill>
              </a:rPr>
              <a:t>kartę rowerową</a:t>
            </a:r>
            <a:r>
              <a:rPr lang="pl-PL" sz="2800">
                <a:solidFill>
                  <a:srgbClr val="000000"/>
                </a:solidFill>
              </a:rPr>
              <a:t> sprawuje właściwy organ nadzoru odpowiednio do miejsca</a:t>
            </a:r>
            <a:br>
              <a:rPr lang="pl-PL" sz="2800">
                <a:solidFill>
                  <a:srgbClr val="000000"/>
                </a:solidFill>
              </a:rPr>
            </a:br>
            <a:r>
              <a:rPr lang="pl-PL" sz="2800">
                <a:solidFill>
                  <a:srgbClr val="000000"/>
                </a:solidFill>
              </a:rPr>
              <a:t>w którym jest ono wykonywane.</a:t>
            </a:r>
          </a:p>
          <a:p>
            <a:pPr lvl="0" algn="just"/>
            <a:r>
              <a:rPr lang="pl-PL" sz="2800" b="1">
                <a:solidFill>
                  <a:srgbClr val="000000"/>
                </a:solidFill>
              </a:rPr>
              <a:t>2.</a:t>
            </a:r>
            <a:r>
              <a:rPr lang="pl-PL" sz="2800">
                <a:solidFill>
                  <a:srgbClr val="000000"/>
                </a:solidFill>
              </a:rPr>
              <a:t> Przedstawiciel organu nadzoru, o którym mowa </a:t>
            </a:r>
            <a:br>
              <a:rPr lang="pl-PL" sz="2800">
                <a:solidFill>
                  <a:srgbClr val="000000"/>
                </a:solidFill>
              </a:rPr>
            </a:br>
            <a:r>
              <a:rPr lang="pl-PL" sz="2800">
                <a:solidFill>
                  <a:srgbClr val="000000"/>
                </a:solidFill>
              </a:rPr>
              <a:t>w ust. 1, w ramach prowadzonego nadzoru jest obowiązany:</a:t>
            </a:r>
          </a:p>
          <a:p>
            <a:pPr lvl="0" algn="just"/>
            <a:r>
              <a:rPr lang="pl-PL" sz="2800">
                <a:solidFill>
                  <a:srgbClr val="000000"/>
                </a:solidFill>
              </a:rPr>
              <a:t>1) rozpatrywać skargi;</a:t>
            </a:r>
          </a:p>
          <a:p>
            <a:pPr lvl="0" algn="just"/>
            <a:r>
              <a:rPr lang="pl-PL" sz="2800">
                <a:solidFill>
                  <a:srgbClr val="000000"/>
                </a:solidFill>
              </a:rPr>
              <a:t>2) prowadzić kontrole w zakresie warunków, przebiegu i sposobu sprawdzenia umiejętności;</a:t>
            </a:r>
          </a:p>
          <a:p>
            <a:pPr lvl="0" algn="just"/>
            <a:r>
              <a:rPr lang="pl-PL" sz="2800">
                <a:solidFill>
                  <a:srgbClr val="000000"/>
                </a:solidFill>
              </a:rPr>
              <a:t>3) podejmować działania w celu niezwłocznego wyeliminowania stwierdzonych nieprawidłowości.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FF90FF66-6B1E-438E-810C-5F56121A19B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l"/>
            <a:endParaRPr lang="pl-PL">
              <a:solidFill>
                <a:srgbClr val="000000"/>
              </a:solidFill>
            </a:endParaRPr>
          </a:p>
          <a:p>
            <a:pPr lvl="0" algn="l">
              <a:buSzPct val="45000"/>
              <a:buFont typeface="StarSymbol"/>
              <a:buChar char="●"/>
            </a:pPr>
            <a:r>
              <a:rPr lang="pl-PL">
                <a:solidFill>
                  <a:srgbClr val="000000"/>
                </a:solidFill>
              </a:rPr>
              <a:t>Rozporządzenie z 31 grudnia 2002 roku w sprawie warunków technicznych pojazdów </a:t>
            </a:r>
            <a:br>
              <a:rPr lang="pl-PL">
                <a:solidFill>
                  <a:srgbClr val="000000"/>
                </a:solidFill>
              </a:rPr>
            </a:br>
            <a:r>
              <a:rPr lang="pl-PL">
                <a:solidFill>
                  <a:srgbClr val="000000"/>
                </a:solidFill>
              </a:rPr>
              <a:t>oraz zakresu ich niezbędnego wyposażenia</a:t>
            </a:r>
          </a:p>
          <a:p>
            <a:pPr lvl="0" algn="l">
              <a:buSzPct val="45000"/>
              <a:buFont typeface="StarSymbol"/>
              <a:buChar char="●"/>
            </a:pPr>
            <a:endParaRPr lang="pl-PL">
              <a:solidFill>
                <a:srgbClr val="000000"/>
              </a:solidFill>
            </a:endParaRPr>
          </a:p>
          <a:p>
            <a:pPr lvl="0" algn="l">
              <a:buSzPct val="45000"/>
              <a:buFont typeface="StarSymbol"/>
              <a:buChar char="●"/>
            </a:pPr>
            <a:r>
              <a:rPr lang="pl-PL">
                <a:solidFill>
                  <a:srgbClr val="000000"/>
                </a:solidFill>
              </a:rPr>
              <a:t>Rozporządzenie z dnia 12 kwietnia 2013r.</a:t>
            </a:r>
            <a:br>
              <a:rPr lang="pl-PL" sz="2800">
                <a:solidFill>
                  <a:srgbClr val="000000"/>
                </a:solidFill>
              </a:rPr>
            </a:br>
            <a:r>
              <a:rPr lang="pl-PL">
                <a:solidFill>
                  <a:srgbClr val="000000"/>
                </a:solidFill>
              </a:rPr>
              <a:t>w sprawie uzyskiwania karty rowerowej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1E250E50-BA86-41F2-B08F-C7006B6771A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355" y="301678"/>
            <a:ext cx="9071643" cy="637556"/>
          </a:xfrm>
        </p:spPr>
        <p:txBody>
          <a:bodyPr>
            <a:spAutoFit/>
          </a:bodyPr>
          <a:lstStyle/>
          <a:p>
            <a:pPr lvl="0"/>
            <a:r>
              <a:rPr lang="pl-PL"/>
              <a:t>Podstawy prawne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00A6FC-80CC-44F9-BC46-668B140A993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283" y="-6839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1CECF7C-CAC0-4E29-BC7F-8D1F970AFA3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pl-PL">
                <a:solidFill>
                  <a:srgbClr val="000000"/>
                </a:solidFill>
              </a:rPr>
              <a:t>O wydanie karty rowerowej może ubiegać się:</a:t>
            </a:r>
          </a:p>
          <a:p>
            <a:pPr lvl="0"/>
            <a:endParaRPr lang="pl-PL">
              <a:solidFill>
                <a:srgbClr val="000000"/>
              </a:solidFill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pl-PL">
                <a:solidFill>
                  <a:srgbClr val="000000"/>
                </a:solidFill>
              </a:rPr>
              <a:t>uczeń szkoły podstawowej</a:t>
            </a:r>
          </a:p>
          <a:p>
            <a:pPr lvl="0">
              <a:buSzPct val="45000"/>
              <a:buFont typeface="StarSymbol"/>
              <a:buChar char="●"/>
            </a:pPr>
            <a:endParaRPr lang="pl-PL">
              <a:solidFill>
                <a:srgbClr val="000000"/>
              </a:solidFill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pl-PL">
                <a:solidFill>
                  <a:srgbClr val="000000"/>
                </a:solidFill>
              </a:rPr>
              <a:t>osoba niebędąca uczniem szkoły podstawowej</a:t>
            </a:r>
          </a:p>
          <a:p>
            <a:pPr lvl="0"/>
            <a:r>
              <a:rPr lang="pl-PL">
                <a:solidFill>
                  <a:srgbClr val="000000"/>
                </a:solidFill>
              </a:rPr>
              <a:t>- zwana </a:t>
            </a:r>
            <a:r>
              <a:rPr lang="pl-PL" u="sng">
                <a:solidFill>
                  <a:srgbClr val="000000"/>
                </a:solidFill>
              </a:rPr>
              <a:t>osobą szkoloną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89B7E2CA-4483-4E16-BCC2-93B144C82DC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pl-PL" u="sng">
                <a:solidFill>
                  <a:srgbClr val="000000"/>
                </a:solidFill>
              </a:rPr>
              <a:t>Osoba szkolona</a:t>
            </a:r>
            <a:r>
              <a:rPr lang="pl-PL">
                <a:solidFill>
                  <a:srgbClr val="000000"/>
                </a:solidFill>
              </a:rPr>
              <a:t> (</a:t>
            </a:r>
            <a:r>
              <a:rPr lang="pl-PL" b="1">
                <a:solidFill>
                  <a:srgbClr val="000000"/>
                </a:solidFill>
              </a:rPr>
              <a:t>osoba niebędąca uczniem szkoły podstawowej</a:t>
            </a:r>
            <a:r>
              <a:rPr lang="pl-PL">
                <a:solidFill>
                  <a:srgbClr val="000000"/>
                </a:solidFill>
              </a:rPr>
              <a:t>) uczestniczy w zajęciach, które obejmują:</a:t>
            </a:r>
            <a:br>
              <a:rPr lang="pl-PL">
                <a:solidFill>
                  <a:srgbClr val="000000"/>
                </a:solidFill>
              </a:rPr>
            </a:br>
            <a:endParaRPr lang="pl-PL">
              <a:solidFill>
                <a:srgbClr val="000000"/>
              </a:solidFill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pl-PL">
                <a:solidFill>
                  <a:srgbClr val="000000"/>
                </a:solidFill>
              </a:rPr>
              <a:t>zajęcia teoretyczne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>
                <a:solidFill>
                  <a:srgbClr val="000000"/>
                </a:solidFill>
              </a:rPr>
              <a:t>zajęcia praktyczne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>
                <a:solidFill>
                  <a:srgbClr val="000000"/>
                </a:solidFill>
              </a:rPr>
              <a:t>sprawdzenie niezbędnych umiejętności </a:t>
            </a:r>
            <a:br>
              <a:rPr lang="pl-PL">
                <a:solidFill>
                  <a:srgbClr val="000000"/>
                </a:solidFill>
              </a:rPr>
            </a:br>
            <a:r>
              <a:rPr lang="pl-PL">
                <a:solidFill>
                  <a:srgbClr val="000000"/>
                </a:solidFill>
              </a:rPr>
              <a:t>w  formie egzaminu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B3FF1D37-2E55-4349-9D6A-2F3A52BA3E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639" y="-6483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D510F40D-8230-4A38-89CF-A97AA518A97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4355" y="1223997"/>
            <a:ext cx="9071643" cy="5250960"/>
          </a:xfrm>
        </p:spPr>
        <p:txBody>
          <a:bodyPr/>
          <a:lstStyle/>
          <a:p>
            <a:pPr lvl="0" algn="just"/>
            <a:r>
              <a:rPr lang="pl-PL">
                <a:solidFill>
                  <a:srgbClr val="000000"/>
                </a:solidFill>
              </a:rPr>
              <a:t>Zajęcia prowadzi: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pl-PL">
                <a:solidFill>
                  <a:srgbClr val="000000"/>
                </a:solidFill>
              </a:rPr>
              <a:t> nauczyciel posiadający specjalistyczne przeszkolenie z zakresu ruchu drogowego organizowane nieodpłatnie w wojewódzkim ośrodku ruchu drogowego,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pl-PL">
                <a:solidFill>
                  <a:srgbClr val="000000"/>
                </a:solidFill>
              </a:rPr>
              <a:t> policjant lub policjant w stanie spoczynku, posiadający specjalistyczne przeszkolenie</a:t>
            </a:r>
            <a:br>
              <a:rPr lang="pl-PL">
                <a:solidFill>
                  <a:srgbClr val="000000"/>
                </a:solidFill>
              </a:rPr>
            </a:br>
            <a:r>
              <a:rPr lang="pl-PL">
                <a:solidFill>
                  <a:srgbClr val="000000"/>
                </a:solidFill>
              </a:rPr>
              <a:t>z zakresu ruchu drogowego,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pl-PL">
                <a:solidFill>
                  <a:srgbClr val="000000"/>
                </a:solidFill>
              </a:rPr>
              <a:t>egzaminator,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pl-PL">
                <a:solidFill>
                  <a:srgbClr val="000000"/>
                </a:solidFill>
              </a:rPr>
              <a:t>instruktor.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76223533-6479-4662-B520-FABDA17373C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639" y="-6483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9418AA3-7298-49B2-94D6-682357AF9D1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pl-PL">
                <a:solidFill>
                  <a:srgbClr val="000000"/>
                </a:solidFill>
              </a:rPr>
              <a:t>Czas trwania zajęć </a:t>
            </a:r>
            <a:r>
              <a:rPr lang="pl-PL" b="1">
                <a:solidFill>
                  <a:srgbClr val="000000"/>
                </a:solidFill>
              </a:rPr>
              <a:t>teoretycznych</a:t>
            </a:r>
            <a:r>
              <a:rPr lang="pl-PL">
                <a:solidFill>
                  <a:srgbClr val="000000"/>
                </a:solidFill>
              </a:rPr>
              <a:t> wynosi </a:t>
            </a:r>
            <a:r>
              <a:rPr lang="pl-PL" b="1">
                <a:solidFill>
                  <a:srgbClr val="000000"/>
                </a:solidFill>
              </a:rPr>
              <a:t>6</a:t>
            </a:r>
            <a:r>
              <a:rPr lang="pl-PL">
                <a:solidFill>
                  <a:srgbClr val="000000"/>
                </a:solidFill>
              </a:rPr>
              <a:t> godzin,</a:t>
            </a:r>
          </a:p>
          <a:p>
            <a:pPr lvl="0"/>
            <a:r>
              <a:rPr lang="pl-PL">
                <a:solidFill>
                  <a:srgbClr val="000000"/>
                </a:solidFill>
              </a:rPr>
              <a:t>w tym co najmniej 1 godzina zajęć z zakresu umiejętności udzielania i zachowania podczas udzielania pierwszej pomocy uczestnikom wypadków drogowych.</a:t>
            </a:r>
          </a:p>
          <a:p>
            <a:pPr lvl="0"/>
            <a:endParaRPr lang="pl-PL">
              <a:solidFill>
                <a:srgbClr val="000000"/>
              </a:solidFill>
            </a:endParaRPr>
          </a:p>
          <a:p>
            <a:pPr lvl="0"/>
            <a:r>
              <a:rPr lang="pl-PL">
                <a:solidFill>
                  <a:srgbClr val="000000"/>
                </a:solidFill>
              </a:rPr>
              <a:t>Czas trwania zajęć </a:t>
            </a:r>
            <a:r>
              <a:rPr lang="pl-PL" b="1">
                <a:solidFill>
                  <a:srgbClr val="000000"/>
                </a:solidFill>
              </a:rPr>
              <a:t>praktycznych</a:t>
            </a:r>
            <a:r>
              <a:rPr lang="pl-PL">
                <a:solidFill>
                  <a:srgbClr val="000000"/>
                </a:solidFill>
              </a:rPr>
              <a:t> wynosi </a:t>
            </a:r>
            <a:r>
              <a:rPr lang="pl-PL" b="1">
                <a:solidFill>
                  <a:srgbClr val="000000"/>
                </a:solidFill>
              </a:rPr>
              <a:t>2</a:t>
            </a:r>
            <a:r>
              <a:rPr lang="pl-PL">
                <a:solidFill>
                  <a:srgbClr val="000000"/>
                </a:solidFill>
              </a:rPr>
              <a:t> godziny.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29E6CFBF-75AD-4E92-8085-9301B000317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639" y="-6483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8B843FE5-7E2D-46CF-AE6B-F9F0F6ABEAA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295997"/>
            <a:ext cx="9071643" cy="4384438"/>
          </a:xfrm>
        </p:spPr>
        <p:txBody>
          <a:bodyPr/>
          <a:lstStyle/>
          <a:p>
            <a:pPr lvl="0"/>
            <a:r>
              <a:rPr lang="pl-PL" sz="2400">
                <a:solidFill>
                  <a:srgbClr val="000000"/>
                </a:solidFill>
              </a:rPr>
              <a:t>Zakres zajęć dla osób niebędących uczniami szkoły podstawowej:</a:t>
            </a:r>
          </a:p>
          <a:p>
            <a:pPr lvl="0"/>
            <a:endParaRPr lang="pl-PL" sz="2200">
              <a:solidFill>
                <a:srgbClr val="000000"/>
              </a:solidFill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pl-PL" sz="2400">
                <a:solidFill>
                  <a:srgbClr val="000000"/>
                </a:solidFill>
              </a:rPr>
              <a:t>Bezpieczeństwo pieszych</a:t>
            </a:r>
            <a:r>
              <a:rPr lang="pl-PL" sz="2000">
                <a:solidFill>
                  <a:srgbClr val="000000"/>
                </a:solidFill>
              </a:rPr>
              <a:t> (Zasady obowiązujące pieszych w różnych miejscach i sytuacjach drogowych</a:t>
            </a:r>
            <a:r>
              <a:rPr lang="pl-PL" sz="2400">
                <a:solidFill>
                  <a:srgbClr val="000000"/>
                </a:solidFill>
              </a:rPr>
              <a:t>)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400">
                <a:solidFill>
                  <a:srgbClr val="000000"/>
                </a:solidFill>
              </a:rPr>
              <a:t>Rowerzysta na drodze publicznej (</a:t>
            </a:r>
            <a:r>
              <a:rPr lang="pl-PL" sz="2000">
                <a:solidFill>
                  <a:srgbClr val="000000"/>
                </a:solidFill>
              </a:rPr>
              <a:t>Warunki dopuszczenia rowerzysty do ruchu drogowego: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000">
                <a:solidFill>
                  <a:srgbClr val="000000"/>
                </a:solidFill>
              </a:rPr>
              <a:t>– ukończone 10 lat,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000">
                <a:solidFill>
                  <a:srgbClr val="000000"/>
                </a:solidFill>
              </a:rPr>
              <a:t>– uzyskanie zgody rodziców,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000">
                <a:solidFill>
                  <a:srgbClr val="000000"/>
                </a:solidFill>
              </a:rPr>
              <a:t>– znajomość zasad ruchu drogowego,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000">
                <a:solidFill>
                  <a:srgbClr val="000000"/>
                </a:solidFill>
              </a:rPr>
              <a:t>– opanowanie techniki jazdy,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000">
                <a:solidFill>
                  <a:srgbClr val="000000"/>
                </a:solidFill>
              </a:rPr>
              <a:t>– uzyskanie karty rowerowej</a:t>
            </a:r>
            <a:r>
              <a:rPr lang="pl-PL" sz="2400">
                <a:solidFill>
                  <a:srgbClr val="000000"/>
                </a:solidFill>
              </a:rPr>
              <a:t>)</a:t>
            </a:r>
          </a:p>
          <a:p>
            <a:pPr lvl="0">
              <a:buSzPct val="45000"/>
              <a:buFont typeface="StarSymbol"/>
              <a:buChar char="●"/>
            </a:pPr>
            <a:endParaRPr lang="pl-PL" sz="2400">
              <a:solidFill>
                <a:srgbClr val="000000"/>
              </a:solidFill>
            </a:endParaRPr>
          </a:p>
          <a:p>
            <a:pPr lvl="0">
              <a:buSzPct val="45000"/>
              <a:buFont typeface="StarSymbol"/>
              <a:buChar char="●"/>
            </a:pPr>
            <a:endParaRPr lang="pl-PL" sz="1800">
              <a:solidFill>
                <a:srgbClr val="000000"/>
              </a:solidFill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876C3A1-7191-4B34-8928-AB33BDB9367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639" y="-6483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D4F949F2-275E-40CA-9EDB-E7030954FAD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pl-PL" sz="2400">
                <a:solidFill>
                  <a:srgbClr val="000000"/>
                </a:solidFill>
              </a:rPr>
              <a:t>Bezpieczeństwo rowerzysty </a:t>
            </a:r>
            <a:r>
              <a:rPr lang="pl-PL" sz="2000">
                <a:solidFill>
                  <a:srgbClr val="000000"/>
                </a:solidFill>
              </a:rPr>
              <a:t>(Rowerzysta – wygodny strój i obuwie dostosowane do warunków atmosferycznych oraz właściwe wyposażenie: kask, rękawice, kamizelka i inne elementy odblaskowe. Rower – obowiązkowe wyposażenie mające istotny wpływ na bezpieczeństwo jazdy: oświetlenie, sprawne hamulce, sprawny sygnał dźwiękowy)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400">
                <a:solidFill>
                  <a:srgbClr val="000000"/>
                </a:solidFill>
              </a:rPr>
              <a:t>Konserwacja i obsługa roweru </a:t>
            </a:r>
            <a:r>
              <a:rPr lang="pl-PL" sz="2000">
                <a:solidFill>
                  <a:srgbClr val="000000"/>
                </a:solidFill>
              </a:rPr>
              <a:t>(Usuwanie brudu, ustawianie siodełka, kierownicy i świateł, sprawdzanie stanu ogumienia, łańcucha i hamulców)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400">
                <a:solidFill>
                  <a:srgbClr val="000000"/>
                </a:solidFill>
              </a:rPr>
              <a:t>Technika jazdy rowerem </a:t>
            </a:r>
            <a:r>
              <a:rPr lang="pl-PL" sz="2000">
                <a:solidFill>
                  <a:srgbClr val="000000"/>
                </a:solidFill>
              </a:rPr>
              <a:t>(Doskonalenie umiejętności: wsiadania i ruszania, jazdy na wprost, jazdy po łuku, jazdy z trzymaniem kierownicy jedną ręką, hamowania i zatrzymania)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400">
                <a:solidFill>
                  <a:srgbClr val="000000"/>
                </a:solidFill>
              </a:rPr>
              <a:t>Hierarchia ważności znaków i sygnałów drogowych </a:t>
            </a:r>
            <a:r>
              <a:rPr lang="pl-PL" sz="2000">
                <a:solidFill>
                  <a:srgbClr val="000000"/>
                </a:solidFill>
              </a:rPr>
              <a:t>(Analiza przykładowych sytuacji, w których ma zastosowanie hierarchia ważności dyspozycji: poleceń, sygnałów, znaków i obowiązujących przepisów w odniesieniu do kierujących pojazdami i pieszych)</a:t>
            </a:r>
          </a:p>
          <a:p>
            <a:pPr lvl="0">
              <a:buSzPct val="45000"/>
              <a:buFont typeface="StarSymbol"/>
              <a:buChar char="●"/>
            </a:pPr>
            <a:endParaRPr lang="pl-PL" sz="2400">
              <a:solidFill>
                <a:srgbClr val="000000"/>
              </a:solidFill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C5F9A0CB-1A5D-4B55-8600-308CE2DCD64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996" y="-6117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FA6D54BC-48E0-4E55-86F4-6335E2D4F6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pl-PL" sz="2600">
                <a:solidFill>
                  <a:srgbClr val="000000"/>
                </a:solidFill>
              </a:rPr>
              <a:t>Zasady obowiązujące rowerzystów w ruchu drogowym</a:t>
            </a:r>
            <a:r>
              <a:rPr lang="pl-PL" sz="2400">
                <a:solidFill>
                  <a:srgbClr val="000000"/>
                </a:solidFill>
              </a:rPr>
              <a:t> </a:t>
            </a:r>
            <a:r>
              <a:rPr lang="pl-PL" sz="2000">
                <a:solidFill>
                  <a:srgbClr val="000000"/>
                </a:solidFill>
              </a:rPr>
              <a:t>(Zasady: ruchu prawostronnego, ograniczonego zaufania, szczególnej ostrożności; wykorzystanie śluzy rowerowej)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600">
                <a:solidFill>
                  <a:srgbClr val="000000"/>
                </a:solidFill>
              </a:rPr>
              <a:t>Kultura na drodze</a:t>
            </a:r>
            <a:r>
              <a:rPr lang="pl-PL" sz="2400">
                <a:solidFill>
                  <a:srgbClr val="000000"/>
                </a:solidFill>
              </a:rPr>
              <a:t> </a:t>
            </a:r>
            <a:r>
              <a:rPr lang="pl-PL" sz="2000">
                <a:solidFill>
                  <a:srgbClr val="000000"/>
                </a:solidFill>
              </a:rPr>
              <a:t>(Regulacje normujące życie społeczne: unikanie zachowań agresywnych, tolerancja, życzliwość, empatia)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800">
                <a:solidFill>
                  <a:srgbClr val="000000"/>
                </a:solidFill>
              </a:rPr>
              <a:t>Manewry </a:t>
            </a:r>
            <a:r>
              <a:rPr lang="pl-PL" sz="2200">
                <a:solidFill>
                  <a:srgbClr val="000000"/>
                </a:solidFill>
              </a:rPr>
              <a:t>(Zdobywanie umiejętności: włączania się do ruchu, skręcania w prawo, skręcania w lewo, zawracania, wymijania, omijania, wyprzedzania, zatrzymywania, w tym zatrzymania z wykorzystaniem śluzy rowerowej)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800">
                <a:solidFill>
                  <a:srgbClr val="000000"/>
                </a:solidFill>
              </a:rPr>
              <a:t>Zagrożenia w ruchu drogowym </a:t>
            </a:r>
            <a:r>
              <a:rPr lang="pl-PL" sz="2200">
                <a:solidFill>
                  <a:srgbClr val="000000"/>
                </a:solidFill>
              </a:rPr>
              <a:t>(Analiza różnych sytuacji wynikających z niewłaściwego zachowania rowerzysty w ruchu drogowym. Przyczyny wypadków drogowych spowodowanych przez rowerzystów)</a:t>
            </a:r>
          </a:p>
          <a:p>
            <a:pPr lvl="0">
              <a:buSzPct val="45000"/>
              <a:buFont typeface="StarSymbol"/>
              <a:buChar char="●"/>
            </a:pPr>
            <a:endParaRPr lang="pl-PL" sz="2800">
              <a:solidFill>
                <a:srgbClr val="000000"/>
              </a:solidFill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125DBEA3-22A2-41AA-8256-1BD4160257B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996" y="-6117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D85BD72B-99BE-45BA-ADCA-E99BC135008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pl-PL" sz="2800">
                <a:solidFill>
                  <a:srgbClr val="000000"/>
                </a:solidFill>
              </a:rPr>
              <a:t>Pierwszeństwo przejazdu na skrzyżowaniach </a:t>
            </a:r>
            <a:r>
              <a:rPr lang="pl-PL" sz="2200">
                <a:solidFill>
                  <a:srgbClr val="000000"/>
                </a:solidFill>
              </a:rPr>
              <a:t>(Zasady pierwszeństwa przejazdu na skrzyżowaniach: równorzędnych, z drogą z pierwszeństwem, o ruchu okrężnym, o ruchu kierowanym)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800">
                <a:solidFill>
                  <a:srgbClr val="000000"/>
                </a:solidFill>
              </a:rPr>
              <a:t>Sygnały wysyłane przez różne pojazdy uczestniczące w ruchu drogowym </a:t>
            </a:r>
            <a:r>
              <a:rPr lang="pl-PL" sz="2200">
                <a:solidFill>
                  <a:srgbClr val="000000"/>
                </a:solidFill>
              </a:rPr>
              <a:t>(Sygnały pojazdów uprzywilejowanych w ruchu. Sposoby sygnalizowania planowanych manewrów, np. skrętu w lewo lub w prawo, zmiany pasa ruchu, zawracania, włączania się do ruchu, cofania)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800">
                <a:solidFill>
                  <a:srgbClr val="000000"/>
                </a:solidFill>
              </a:rPr>
              <a:t>Bezpieczna prędkość </a:t>
            </a:r>
            <a:r>
              <a:rPr lang="pl-PL" sz="2200">
                <a:solidFill>
                  <a:srgbClr val="000000"/>
                </a:solidFill>
              </a:rPr>
              <a:t>(Droga zatrzymania w zależności od warunków, w jakich porusza się pojazd, i jego prędkości)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7CC4B532-E94C-4512-9546-8169DB4489C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996" y="-6117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5B4E3682-F1FC-430F-9F56-72F582F05C1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4879" y="1295997"/>
            <a:ext cx="9071643" cy="4384438"/>
          </a:xfrm>
        </p:spPr>
        <p:txBody>
          <a:bodyPr/>
          <a:lstStyle/>
          <a:p>
            <a:pPr lvl="0"/>
            <a:endParaRPr lang="pl-PL" sz="2800">
              <a:solidFill>
                <a:srgbClr val="000000"/>
              </a:solidFill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pl-PL" sz="2800">
                <a:solidFill>
                  <a:srgbClr val="000000"/>
                </a:solidFill>
              </a:rPr>
              <a:t>Wycieczki rowerowe </a:t>
            </a:r>
            <a:r>
              <a:rPr lang="pl-PL" sz="2200">
                <a:solidFill>
                  <a:srgbClr val="000000"/>
                </a:solidFill>
              </a:rPr>
              <a:t>(Zasady obowiązujące rowerzystów jadących w grupie: dozwolona liczba rowerzystów, zachowanie bezpiecznej odległości, dostosowanie tempa jazdy do najsłabszego członka grupy, zasady ruchu drogowego. Bezpieczne przewożenie bagażu na rowerze – rozłożenie bagażu i jego umocowanie)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800">
                <a:solidFill>
                  <a:srgbClr val="000000"/>
                </a:solidFill>
              </a:rPr>
              <a:t>Postępowanie w razie wypadku </a:t>
            </a:r>
            <a:r>
              <a:rPr lang="pl-PL" sz="2200">
                <a:solidFill>
                  <a:srgbClr val="000000"/>
                </a:solidFill>
              </a:rPr>
              <a:t>(Przekazywanie informacji o wypadku. Udzielanie pierwszej pomocy, numery alarmowe, treści przekazywanych informacji)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800">
                <a:solidFill>
                  <a:srgbClr val="000000"/>
                </a:solidFill>
              </a:rPr>
              <a:t>Zachowanie rowerzysty na drodze dla rowerów </a:t>
            </a:r>
            <a:r>
              <a:rPr lang="pl-PL" sz="2200">
                <a:solidFill>
                  <a:srgbClr val="000000"/>
                </a:solidFill>
              </a:rPr>
              <a:t>(przekazanie informacji na temat niebezpieczeństw wynikających z poruszania się po drodze dla rowerów oraz zasad obowiązujących rowerzystów jadących po drodze dla rowerów)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20EF219C-B799-4BD3-B5CB-31CF502373F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639" y="-6483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D3597F6F-171A-4611-A882-AFDEA19310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4355" y="1231559"/>
            <a:ext cx="9071643" cy="4384438"/>
          </a:xfrm>
        </p:spPr>
        <p:txBody>
          <a:bodyPr/>
          <a:lstStyle/>
          <a:p>
            <a:pPr lvl="0"/>
            <a:r>
              <a:rPr lang="pl-PL" sz="3600">
                <a:solidFill>
                  <a:srgbClr val="000000"/>
                </a:solidFill>
              </a:rPr>
              <a:t>Egzamin przeprowadza się dla:</a:t>
            </a:r>
          </a:p>
          <a:p>
            <a:pPr lvl="0"/>
            <a:endParaRPr lang="pl-PL" sz="3600">
              <a:solidFill>
                <a:srgbClr val="000000"/>
              </a:solidFill>
            </a:endParaRPr>
          </a:p>
          <a:p>
            <a:pPr lvl="0"/>
            <a:r>
              <a:rPr lang="pl-PL" sz="3600">
                <a:solidFill>
                  <a:srgbClr val="000000"/>
                </a:solidFill>
              </a:rPr>
              <a:t>1) </a:t>
            </a:r>
            <a:r>
              <a:rPr lang="pl-PL" sz="3600" u="sng">
                <a:solidFill>
                  <a:srgbClr val="000000"/>
                </a:solidFill>
              </a:rPr>
              <a:t>osób szkolonych</a:t>
            </a:r>
            <a:r>
              <a:rPr lang="pl-PL" sz="3600">
                <a:solidFill>
                  <a:srgbClr val="000000"/>
                </a:solidFill>
              </a:rPr>
              <a:t>, które uczestniczyły </a:t>
            </a:r>
            <a:br>
              <a:rPr lang="pl-PL" sz="3600">
                <a:solidFill>
                  <a:srgbClr val="000000"/>
                </a:solidFill>
              </a:rPr>
            </a:br>
            <a:r>
              <a:rPr lang="pl-PL" sz="3600">
                <a:solidFill>
                  <a:srgbClr val="000000"/>
                </a:solidFill>
              </a:rPr>
              <a:t>w zajęciach teoretycznych i praktycznych,</a:t>
            </a:r>
          </a:p>
          <a:p>
            <a:pPr lvl="0"/>
            <a:endParaRPr lang="pl-PL" sz="3600">
              <a:solidFill>
                <a:srgbClr val="000000"/>
              </a:solidFill>
            </a:endParaRPr>
          </a:p>
          <a:p>
            <a:pPr lvl="0"/>
            <a:r>
              <a:rPr lang="pl-PL" sz="3600">
                <a:solidFill>
                  <a:srgbClr val="000000"/>
                </a:solidFill>
              </a:rPr>
              <a:t>2) uczniów szkoły podstawowej</a:t>
            </a:r>
          </a:p>
          <a:p>
            <a:pPr lvl="0"/>
            <a:r>
              <a:rPr lang="pl-PL" sz="3600">
                <a:solidFill>
                  <a:srgbClr val="000000"/>
                </a:solidFill>
              </a:rPr>
              <a:t>– którzy ukończyli wymagany przepisami ustawy wiek.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C80A901-42E7-49F4-85E4-5602350AB1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639" y="-6483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6B1E2F-4DC0-4171-9CFC-B4F76D2EDEB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pl-PL"/>
              <a:t>Podstawy prawne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E45948B-7ADA-4CD5-B467-918618DA2C6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2355" y="1303559"/>
            <a:ext cx="9071643" cy="4384438"/>
          </a:xfrm>
        </p:spPr>
        <p:txBody>
          <a:bodyPr/>
          <a:lstStyle/>
          <a:p>
            <a:pPr lvl="0" algn="ctr"/>
            <a:r>
              <a:rPr lang="pl-PL" b="1">
                <a:solidFill>
                  <a:srgbClr val="222222"/>
                </a:solidFill>
              </a:rPr>
              <a:t>Jak legalnie jeździć rowerem?</a:t>
            </a:r>
          </a:p>
          <a:p>
            <a:pPr lvl="0" algn="ctr"/>
            <a:endParaRPr lang="pl-PL" b="1">
              <a:solidFill>
                <a:srgbClr val="222222"/>
              </a:solidFill>
            </a:endParaRPr>
          </a:p>
          <a:p>
            <a:pPr lvl="0" algn="l">
              <a:buSzPct val="45000"/>
              <a:buFont typeface="StarSymbol"/>
              <a:buChar char="●"/>
            </a:pPr>
            <a:r>
              <a:rPr lang="pl-PL">
                <a:solidFill>
                  <a:srgbClr val="222222"/>
                </a:solidFill>
              </a:rPr>
              <a:t>wiek </a:t>
            </a:r>
            <a:r>
              <a:rPr lang="pl-PL" b="1">
                <a:solidFill>
                  <a:srgbClr val="222222"/>
                </a:solidFill>
              </a:rPr>
              <a:t>do 10 lat</a:t>
            </a:r>
            <a:r>
              <a:rPr lang="pl-PL">
                <a:solidFill>
                  <a:srgbClr val="222222"/>
                </a:solidFill>
              </a:rPr>
              <a:t> (pieszy)</a:t>
            </a:r>
          </a:p>
          <a:p>
            <a:pPr lvl="0" algn="l">
              <a:buSzPct val="45000"/>
              <a:buFont typeface="StarSymbol"/>
              <a:buChar char="●"/>
            </a:pPr>
            <a:endParaRPr lang="pl-PL">
              <a:solidFill>
                <a:srgbClr val="222222"/>
              </a:solidFill>
            </a:endParaRPr>
          </a:p>
          <a:p>
            <a:pPr lvl="0" algn="l">
              <a:buSzPct val="45000"/>
              <a:buFont typeface="StarSymbol"/>
              <a:buChar char="●"/>
            </a:pPr>
            <a:r>
              <a:rPr lang="pl-PL">
                <a:solidFill>
                  <a:srgbClr val="222222"/>
                </a:solidFill>
              </a:rPr>
              <a:t>wiek </a:t>
            </a:r>
            <a:r>
              <a:rPr lang="pl-PL" b="1">
                <a:solidFill>
                  <a:srgbClr val="222222"/>
                </a:solidFill>
              </a:rPr>
              <a:t>od 10 do 18 lat</a:t>
            </a:r>
            <a:r>
              <a:rPr lang="pl-PL">
                <a:solidFill>
                  <a:srgbClr val="222222"/>
                </a:solidFill>
              </a:rPr>
              <a:t> (karta rowerowa lub prawo jazdy kat. AM, A1, B1, T)</a:t>
            </a:r>
          </a:p>
          <a:p>
            <a:pPr lvl="0" algn="l">
              <a:buSzPct val="45000"/>
              <a:buFont typeface="StarSymbol"/>
              <a:buChar char="●"/>
            </a:pPr>
            <a:endParaRPr lang="pl-PL">
              <a:solidFill>
                <a:srgbClr val="222222"/>
              </a:solidFill>
            </a:endParaRPr>
          </a:p>
          <a:p>
            <a:pPr lvl="0" algn="l">
              <a:buSzPct val="45000"/>
              <a:buFont typeface="StarSymbol"/>
              <a:buChar char="●"/>
            </a:pPr>
            <a:r>
              <a:rPr lang="pl-PL">
                <a:solidFill>
                  <a:srgbClr val="222222"/>
                </a:solidFill>
              </a:rPr>
              <a:t>wiek </a:t>
            </a:r>
            <a:r>
              <a:rPr lang="pl-PL" b="1">
                <a:solidFill>
                  <a:srgbClr val="222222"/>
                </a:solidFill>
              </a:rPr>
              <a:t>ponad 18 lat </a:t>
            </a:r>
            <a:r>
              <a:rPr lang="pl-PL">
                <a:solidFill>
                  <a:srgbClr val="222222"/>
                </a:solidFill>
              </a:rPr>
              <a:t>(bez dodatkowych uprawnień)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967869A0-F37F-429F-BB03-66BA667F9FD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pl-PL">
                <a:solidFill>
                  <a:srgbClr val="000000"/>
                </a:solidFill>
              </a:rPr>
              <a:t>Egzamin dla </a:t>
            </a:r>
            <a:r>
              <a:rPr lang="pl-PL" u="sng">
                <a:solidFill>
                  <a:srgbClr val="000000"/>
                </a:solidFill>
              </a:rPr>
              <a:t>osób szkolonych</a:t>
            </a:r>
            <a:r>
              <a:rPr lang="pl-PL">
                <a:solidFill>
                  <a:srgbClr val="000000"/>
                </a:solidFill>
              </a:rPr>
              <a:t> (osób niebędących uczniami szkoły podstawowej) składa się z części:</a:t>
            </a:r>
          </a:p>
          <a:p>
            <a:pPr lvl="0"/>
            <a:r>
              <a:rPr lang="pl-PL">
                <a:solidFill>
                  <a:srgbClr val="000000"/>
                </a:solidFill>
              </a:rPr>
              <a:t>1)	teoretycznej – przeprowadzanej w sali szkoleniowej;</a:t>
            </a:r>
          </a:p>
          <a:p>
            <a:pPr lvl="0"/>
            <a:r>
              <a:rPr lang="pl-PL">
                <a:solidFill>
                  <a:srgbClr val="000000"/>
                </a:solidFill>
              </a:rPr>
              <a:t>2)	praktycznej – przeprowadzanej na placu manewrowym.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C4DBDAB-5821-418C-A7D1-24CD1574213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996" y="-6117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22E38CAE-11E6-4730-8C18-54D4890EEE7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375559"/>
            <a:ext cx="9071643" cy="4384438"/>
          </a:xfrm>
        </p:spPr>
        <p:txBody>
          <a:bodyPr/>
          <a:lstStyle/>
          <a:p>
            <a:pPr lvl="0"/>
            <a:r>
              <a:rPr lang="pl-PL" sz="2600">
                <a:solidFill>
                  <a:srgbClr val="000000"/>
                </a:solidFill>
              </a:rPr>
              <a:t>Część teoretyczną egzaminu dla </a:t>
            </a:r>
            <a:r>
              <a:rPr lang="pl-PL" sz="2600" u="sng">
                <a:solidFill>
                  <a:srgbClr val="000000"/>
                </a:solidFill>
              </a:rPr>
              <a:t>osób szkolonych</a:t>
            </a:r>
            <a:r>
              <a:rPr lang="pl-PL" sz="2600">
                <a:solidFill>
                  <a:srgbClr val="000000"/>
                </a:solidFill>
              </a:rPr>
              <a:t> przeprowadza się w formie testu pisemnego składającego się z 25 pytań.</a:t>
            </a:r>
          </a:p>
          <a:p>
            <a:pPr lvl="0"/>
            <a:r>
              <a:rPr lang="pl-PL" sz="2600">
                <a:solidFill>
                  <a:srgbClr val="000000"/>
                </a:solidFill>
              </a:rPr>
              <a:t>Część teoretyczna egzaminu dla </a:t>
            </a:r>
            <a:r>
              <a:rPr lang="pl-PL" sz="2600" u="sng">
                <a:solidFill>
                  <a:srgbClr val="000000"/>
                </a:solidFill>
              </a:rPr>
              <a:t>osób szkolonych</a:t>
            </a:r>
            <a:r>
              <a:rPr lang="pl-PL" sz="2600">
                <a:solidFill>
                  <a:srgbClr val="000000"/>
                </a:solidFill>
              </a:rPr>
              <a:t> polega na wybraniu jednej prawidłowej z trzech możliwych odpowiedzi.</a:t>
            </a:r>
          </a:p>
          <a:p>
            <a:pPr lvl="0"/>
            <a:r>
              <a:rPr lang="pl-PL" sz="2600">
                <a:solidFill>
                  <a:srgbClr val="000000"/>
                </a:solidFill>
              </a:rPr>
              <a:t>Czas trwania części teoretycznej egzaminu dla </a:t>
            </a:r>
            <a:r>
              <a:rPr lang="pl-PL" sz="2600" u="sng">
                <a:solidFill>
                  <a:srgbClr val="000000"/>
                </a:solidFill>
              </a:rPr>
              <a:t>osób szkolonych</a:t>
            </a:r>
            <a:r>
              <a:rPr lang="pl-PL" sz="2600">
                <a:solidFill>
                  <a:srgbClr val="000000"/>
                </a:solidFill>
              </a:rPr>
              <a:t> wynosi 35 minut.</a:t>
            </a:r>
          </a:p>
          <a:p>
            <a:pPr lvl="0"/>
            <a:r>
              <a:rPr lang="pl-PL" sz="2600">
                <a:solidFill>
                  <a:srgbClr val="000000"/>
                </a:solidFill>
              </a:rPr>
              <a:t>Wynik części teoretycznej egzaminu dla </a:t>
            </a:r>
            <a:r>
              <a:rPr lang="pl-PL" sz="2600" u="sng">
                <a:solidFill>
                  <a:srgbClr val="000000"/>
                </a:solidFill>
              </a:rPr>
              <a:t>osób szkolonych</a:t>
            </a:r>
            <a:r>
              <a:rPr lang="pl-PL" sz="2600">
                <a:solidFill>
                  <a:srgbClr val="000000"/>
                </a:solidFill>
              </a:rPr>
              <a:t> uznaje się za pozytywny, jeżeli osoba zdająca egzamin odpowiedziała prawidłowo na co najmniej 20 pytań.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2391D58F-F0A4-49A1-986A-508F6932587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996" y="-6117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6081BE4B-F425-4B5A-96B0-E357302945B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75998" y="1079997"/>
            <a:ext cx="9071643" cy="4672437"/>
          </a:xfrm>
        </p:spPr>
        <p:txBody>
          <a:bodyPr/>
          <a:lstStyle/>
          <a:p>
            <a:pPr lvl="0"/>
            <a:r>
              <a:rPr lang="pl-PL" sz="2600">
                <a:solidFill>
                  <a:srgbClr val="000000"/>
                </a:solidFill>
              </a:rPr>
              <a:t>Zarówno dla </a:t>
            </a:r>
            <a:r>
              <a:rPr lang="pl-PL" sz="2600" u="sng">
                <a:solidFill>
                  <a:srgbClr val="000000"/>
                </a:solidFill>
              </a:rPr>
              <a:t>uczniów szkoły podstawowej</a:t>
            </a:r>
            <a:r>
              <a:rPr lang="pl-PL" sz="2600">
                <a:solidFill>
                  <a:srgbClr val="000000"/>
                </a:solidFill>
              </a:rPr>
              <a:t> jak i </a:t>
            </a:r>
            <a:r>
              <a:rPr lang="pl-PL" sz="2600" u="sng">
                <a:solidFill>
                  <a:srgbClr val="000000"/>
                </a:solidFill>
              </a:rPr>
              <a:t>osób szkolonych</a:t>
            </a:r>
            <a:r>
              <a:rPr lang="pl-PL" sz="2600">
                <a:solidFill>
                  <a:srgbClr val="000000"/>
                </a:solidFill>
              </a:rPr>
              <a:t> zastosowanie mają następujące przepisy: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400">
                <a:solidFill>
                  <a:srgbClr val="000000"/>
                </a:solidFill>
              </a:rPr>
              <a:t>Część praktyczną egzaminu przeprowadza się przy użyciu roweru jednośladowego.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400">
                <a:solidFill>
                  <a:srgbClr val="000000"/>
                </a:solidFill>
              </a:rPr>
              <a:t>W przypadku osób o ograniczonej sprawności ruchowej dopuszcza się przeprowadzenie części praktycznej egzaminu przy użyciu roweru wielośladowego.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sz="2400">
                <a:solidFill>
                  <a:srgbClr val="000000"/>
                </a:solidFill>
              </a:rPr>
              <a:t>Warunkiem przystąpienia do części praktycznej egzaminu jest uzyskanie pozytywnego wyniku z części teoretycznej egzaminu.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pl-PL" sz="2400">
                <a:solidFill>
                  <a:srgbClr val="000000"/>
                </a:solidFill>
              </a:rPr>
              <a:t>Wynik części praktycznej egzaminu uznaje się za pozytywny, 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jeżeli osoba zdająca egzamin prawidłowo wykonała 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co najmniej 90% manewrów i nie stwarza zagrożenia dla ruchu drogowego.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D61BEC96-3595-40D4-9770-0254F45CADD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996" y="-6117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048EA9D0-044B-4B13-8A40-A53A3D29EBB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2355" y="1151997"/>
            <a:ext cx="9071643" cy="4384438"/>
          </a:xfrm>
        </p:spPr>
        <p:txBody>
          <a:bodyPr/>
          <a:lstStyle/>
          <a:p>
            <a:pPr lvl="0" algn="just"/>
            <a:r>
              <a:rPr lang="pl-PL" sz="2400">
                <a:solidFill>
                  <a:srgbClr val="000000"/>
                </a:solidFill>
              </a:rPr>
              <a:t>Zarówno dla </a:t>
            </a:r>
            <a:r>
              <a:rPr lang="pl-PL" sz="2400" u="sng">
                <a:solidFill>
                  <a:srgbClr val="000000"/>
                </a:solidFill>
              </a:rPr>
              <a:t>uczniów szkoły podstawowej</a:t>
            </a:r>
            <a:r>
              <a:rPr lang="pl-PL" sz="2400">
                <a:solidFill>
                  <a:srgbClr val="000000"/>
                </a:solidFill>
              </a:rPr>
              <a:t> jak i </a:t>
            </a:r>
            <a:r>
              <a:rPr lang="pl-PL" sz="2400" u="sng">
                <a:solidFill>
                  <a:srgbClr val="000000"/>
                </a:solidFill>
              </a:rPr>
              <a:t>osób szkolonych</a:t>
            </a:r>
            <a:r>
              <a:rPr lang="pl-PL" sz="2400">
                <a:solidFill>
                  <a:srgbClr val="000000"/>
                </a:solidFill>
              </a:rPr>
              <a:t> zastosowanie mają następujące przepisy: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pl-PL" sz="2400">
                <a:solidFill>
                  <a:srgbClr val="000000"/>
                </a:solidFill>
              </a:rPr>
              <a:t>Jeżeli osoba zdająca egzamin uzyskała negatywny wynik 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z części teoretycznej egzaminu albo nie przystąpiła 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do egzaminu w wyznaczonym terminie, jednostka szkoląca,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w terminie nie dłuższym niż 7 dni, wyznacza kolejny termin egzaminu.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pl-PL" sz="2400">
                <a:solidFill>
                  <a:srgbClr val="000000"/>
                </a:solidFill>
              </a:rPr>
              <a:t>Jeżeli osoba zdająca egzamin uzyskała pozytywny wynik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z części teoretycznej oraz negatywny wynik z części praktycznej egzaminu, jednostka szkoląca wyznacza kolejny termin części praktycznej egzaminu.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pl-PL" sz="2400">
                <a:solidFill>
                  <a:srgbClr val="000000"/>
                </a:solidFill>
              </a:rPr>
              <a:t>Pozytywny wynik egzaminu uzyskuje osoba, która uzyskała pozytywny wynik z części teoretycznej i części praktycznej egzaminu.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551DFD9-AC43-4DFF-BE50-0B5785D2AC2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996" y="-6117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32198E8-A506-403D-B0AB-067525C873E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7998" y="1511996"/>
            <a:ext cx="9071643" cy="4032001"/>
          </a:xfrm>
        </p:spPr>
        <p:txBody>
          <a:bodyPr/>
          <a:lstStyle/>
          <a:p>
            <a:pPr lvl="0" algn="just"/>
            <a:r>
              <a:rPr lang="pl-PL" sz="2200">
                <a:solidFill>
                  <a:srgbClr val="000000"/>
                </a:solidFill>
              </a:rPr>
              <a:t>Czas trwania części praktycznej egzaminu dla </a:t>
            </a:r>
            <a:r>
              <a:rPr lang="pl-PL" sz="2200" u="sng">
                <a:solidFill>
                  <a:srgbClr val="000000"/>
                </a:solidFill>
              </a:rPr>
              <a:t>osób szkolonych</a:t>
            </a:r>
            <a:r>
              <a:rPr lang="pl-PL" sz="2200">
                <a:solidFill>
                  <a:srgbClr val="000000"/>
                </a:solidFill>
              </a:rPr>
              <a:t> wynosi 10 minut.</a:t>
            </a:r>
          </a:p>
          <a:p>
            <a:pPr lvl="0" algn="just"/>
            <a:endParaRPr lang="pl-PL" sz="2200">
              <a:solidFill>
                <a:srgbClr val="000000"/>
              </a:solidFill>
            </a:endParaRPr>
          </a:p>
          <a:p>
            <a:pPr lvl="0" algn="just">
              <a:buSzPct val="45000"/>
              <a:buFont typeface="StarSymbol"/>
              <a:buChar char="●"/>
            </a:pPr>
            <a:r>
              <a:rPr lang="pl-PL" sz="2200">
                <a:solidFill>
                  <a:srgbClr val="000000"/>
                </a:solidFill>
              </a:rPr>
              <a:t>Podczas przeprowadzania egzaminu dla osób szkolonych w sali szkoleniowej oraz na placu manewrowym mogą przebywać wyłącznie osoby zdające egzamin, osoba prowadząca egzamin oraz osoby,</a:t>
            </a:r>
            <a:br>
              <a:rPr lang="pl-PL" sz="2200">
                <a:solidFill>
                  <a:srgbClr val="000000"/>
                </a:solidFill>
              </a:rPr>
            </a:br>
            <a:r>
              <a:rPr lang="pl-PL" sz="2200">
                <a:solidFill>
                  <a:srgbClr val="000000"/>
                </a:solidFill>
              </a:rPr>
              <a:t>o których mowa w art. 65 ust. 2 ustawy (nauczyciel, rodzic, opiekun</a:t>
            </a:r>
            <a:r>
              <a:rPr lang="pl-PL" sz="2400">
                <a:solidFill>
                  <a:srgbClr val="000000"/>
                </a:solidFill>
              </a:rPr>
              <a:t>)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pl-PL" sz="2200">
                <a:solidFill>
                  <a:srgbClr val="000000"/>
                </a:solidFill>
              </a:rPr>
              <a:t>Jednostka szkoląca (WORD, OSK) wyznacza termin egzaminu dla osób szkolonych umożliwiający jego przeprowadzenie w okresie nie dłuższym niż 7 dni od dnia zakończenia zajęć teoretycznych i praktycznych.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2B6139B4-998A-4852-85FC-BF196B3B597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996" y="-6117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91D2CAC5-3253-411D-B866-35E4E06319E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7998" y="1295997"/>
            <a:ext cx="9071643" cy="4384438"/>
          </a:xfrm>
        </p:spPr>
        <p:txBody>
          <a:bodyPr/>
          <a:lstStyle/>
          <a:p>
            <a:pPr lvl="0"/>
            <a:r>
              <a:rPr lang="pl-PL" sz="2400">
                <a:solidFill>
                  <a:srgbClr val="000000"/>
                </a:solidFill>
              </a:rPr>
              <a:t>Egzamin dla </a:t>
            </a:r>
            <a:r>
              <a:rPr lang="pl-PL" sz="2400" u="sng">
                <a:solidFill>
                  <a:srgbClr val="000000"/>
                </a:solidFill>
              </a:rPr>
              <a:t>uczniów szkoły podstawowej</a:t>
            </a:r>
            <a:r>
              <a:rPr lang="pl-PL" sz="2400">
                <a:solidFill>
                  <a:srgbClr val="000000"/>
                </a:solidFill>
              </a:rPr>
              <a:t> składa się z części: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1)	teoretycznej – uwzględniającej treści, o których mowa w art. 41 ust. 1 ustawy</a:t>
            </a:r>
            <a:br>
              <a:rPr lang="pl-PL" sz="2400">
                <a:solidFill>
                  <a:srgbClr val="000000"/>
                </a:solidFill>
              </a:rPr>
            </a:br>
            <a:r>
              <a:rPr lang="pl-PL" sz="2400">
                <a:solidFill>
                  <a:srgbClr val="000000"/>
                </a:solidFill>
              </a:rPr>
              <a:t>(w podstawie programowej zawarte są treści umożliwiające przygotowanie ucznia do ubiegania się o wydanie karty rowerowej);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2)	praktycznej – przeprowadzonej w miejscu wyznaczonym przez dyrektora szkoły podstawowej, umożliwiającym sprawdzenie niezbędnych umiejętności praktycznych.</a:t>
            </a:r>
          </a:p>
          <a:p>
            <a:pPr lvl="0"/>
            <a:r>
              <a:rPr lang="pl-PL" sz="2400">
                <a:solidFill>
                  <a:srgbClr val="000000"/>
                </a:solidFill>
              </a:rPr>
              <a:t>2. Egzamin dla uczniów szkoły podstawowej przeprowadza się w terminie wyznaczonym przez dyrektora szkoły podstawowej, który określa formę części teoretycznej oraz czas trwania części teoretycznej i części praktycznej egzaminu.</a:t>
            </a:r>
          </a:p>
          <a:p>
            <a:pPr lvl="0"/>
            <a:endParaRPr lang="pl-PL" sz="1800">
              <a:solidFill>
                <a:srgbClr val="000000"/>
              </a:solidFill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AB44645C-E4E6-45F8-89D2-CD1348CFEA7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996" y="-6117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6CAEC161-6EBE-40D9-9B4F-0BEA92F587F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pl-PL" sz="2600">
                <a:solidFill>
                  <a:srgbClr val="000000"/>
                </a:solidFill>
              </a:rPr>
              <a:t>3. Wynik części teoretycznej egzaminu dla uczniów szkoły podstawowej uznaje się za pozytywny, jeżeli osoba zdająca egzamin uzyskała co najmniej 80% punktów możliwych do uzyskania.</a:t>
            </a:r>
          </a:p>
          <a:p>
            <a:pPr lvl="0"/>
            <a:endParaRPr lang="pl-PL" sz="2600">
              <a:solidFill>
                <a:srgbClr val="000000"/>
              </a:solidFill>
            </a:endParaRPr>
          </a:p>
          <a:p>
            <a:pPr lvl="0"/>
            <a:r>
              <a:rPr lang="pl-PL" sz="2600">
                <a:solidFill>
                  <a:srgbClr val="000000"/>
                </a:solidFill>
              </a:rPr>
              <a:t>4. Wynik części praktycznej egzaminu dla uczniów szkoły podstawowej uznaje się za pozytywny, jeżeli osoba zdająca egzamin prawidłowo wykonała co najmniej 90% manewrów i nie stwarza zagrożenia dla ruchu drogowego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E2C41833-BC38-48D8-BF52-1675B11189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1362" y="-5760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24C384-D7F9-4D63-BA36-C1ADB49724D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0996" y="-6117"/>
            <a:ext cx="9071643" cy="911876"/>
          </a:xfrm>
        </p:spPr>
        <p:txBody>
          <a:bodyPr>
            <a:spAutoFit/>
          </a:bodyPr>
          <a:lstStyle/>
          <a:p>
            <a:pPr lvl="0"/>
            <a:r>
              <a:rPr lang="pl-PL" sz="3200"/>
              <a:t>Rozporządzenie w sprawie uzyskiwania </a:t>
            </a:r>
            <a:br>
              <a:rPr lang="pl-PL" sz="3200"/>
            </a:br>
            <a:r>
              <a:rPr lang="pl-PL" sz="3200"/>
              <a:t>karty rowerowej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9DF939C0-C842-4C70-9C10-2492E614369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83996" y="1007997"/>
            <a:ext cx="7056004" cy="6397197"/>
          </a:xfrm>
          <a:prstGeom prst="rect">
            <a:avLst/>
          </a:prstGeom>
          <a:solidFill>
            <a:srgbClr val="EC9BA4">
              <a:alpha val="53000"/>
            </a:srgbClr>
          </a:solidFill>
          <a:ln cap="flat"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6ECC13-C5C0-47A2-9F35-A63EE80C87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pl-PL"/>
              <a:t>Linki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4F13483-2FAA-4932-88EC-2B852DE8F3D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endParaRPr lang="pl-PL"/>
          </a:p>
          <a:p>
            <a:pPr lvl="0">
              <a:buSzPct val="45000"/>
              <a:buFont typeface="StarSymbol"/>
              <a:buChar char="●"/>
            </a:pPr>
            <a:r>
              <a:rPr lang="pl-PL">
                <a:hlinkClick r:id="rId3"/>
              </a:rPr>
              <a:t>https://www.gov.pl/web/infrastruktura/nowe-przepisy-dotyczace-hulajnog-elektrycznych-i-urzadzen-transportu-osobistego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>
                <a:hlinkClick r:id="rId4"/>
              </a:rPr>
              <a:t>http://brd.malopolska.pl/</a:t>
            </a:r>
            <a:r>
              <a:rPr lang="pl-PL"/>
              <a:t>    </a:t>
            </a:r>
            <a:r>
              <a:rPr lang="pl-PL" sz="2800"/>
              <a:t>(Materiały do pobrania)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>
                <a:hlinkClick r:id="rId5"/>
              </a:rPr>
              <a:t>https://www.policja.pl/</a:t>
            </a:r>
            <a:r>
              <a:rPr lang="pl-PL"/>
              <a:t>       </a:t>
            </a:r>
            <a:r>
              <a:rPr lang="pl-PL" sz="2800"/>
              <a:t> (Zasady korzystania z hulajnóg elektrycznych, urządzeń transportu osobistego, urządzeń wspomagających ruch – wybrane zmiany w przepisach)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44013AA5-CC69-4C01-8D67-495E747728D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4355" y="1087559"/>
            <a:ext cx="9071643" cy="4384438"/>
          </a:xfrm>
        </p:spPr>
        <p:txBody>
          <a:bodyPr/>
          <a:lstStyle/>
          <a:p>
            <a:pPr lvl="0"/>
            <a:r>
              <a:rPr lang="pl-PL" b="1">
                <a:solidFill>
                  <a:srgbClr val="222222"/>
                </a:solidFill>
              </a:rPr>
              <a:t>Pieszy – </a:t>
            </a:r>
            <a:r>
              <a:rPr lang="pl-PL">
                <a:solidFill>
                  <a:srgbClr val="222222"/>
                </a:solidFill>
              </a:rPr>
              <a:t>osobę znajdującą się poza pojazdem na drodze i niewykonującą na niej robót lub czynności przewidzianych odrębnymi przepisami; za pieszego uważa się również osobę prowadzącą, ciągnącą lub pchającą rower, motorower, motocykl, hulajnogę elektryczną, urządzenie transportu osobistego, urządzenie wspomagające ruch, wózek dziecięcy, podręczy lub inwalidzki, osobę poruszającą się w wózku inwalidzkim, a także </a:t>
            </a:r>
            <a:r>
              <a:rPr lang="pl-PL" u="sng">
                <a:solidFill>
                  <a:srgbClr val="222222"/>
                </a:solidFill>
              </a:rPr>
              <a:t>dziecko w wieku do 10 lat kierujące rowerem pod opieką osoby dorosłej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D50620A1-4075-4EE7-8E1D-63D641AA7D3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355" y="301678"/>
            <a:ext cx="9071643" cy="637556"/>
          </a:xfrm>
        </p:spPr>
        <p:txBody>
          <a:bodyPr/>
          <a:lstStyle/>
          <a:p>
            <a:pPr lvl="0"/>
            <a:r>
              <a:rPr lang="pl-PL"/>
              <a:t>Prawo o ruchu drogowym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A8399AC2-CA67-4256-8194-2AC7EB67C21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2355" y="1079997"/>
            <a:ext cx="9071643" cy="4384438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pl-PL" b="1">
                <a:solidFill>
                  <a:srgbClr val="222222"/>
                </a:solidFill>
              </a:rPr>
              <a:t>Art. 33, ust. 5.</a:t>
            </a:r>
            <a:r>
              <a:rPr lang="pl-PL">
                <a:solidFill>
                  <a:srgbClr val="222222"/>
                </a:solidFill>
              </a:rPr>
              <a:t> Korzystanie z chodnika lub drogi dla pieszych przez kierującego rowerem jest dozwolone wyjątkowo, gdy: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b="1">
                <a:solidFill>
                  <a:srgbClr val="222222"/>
                </a:solidFill>
              </a:rPr>
              <a:t>1)</a:t>
            </a:r>
            <a:r>
              <a:rPr lang="pl-PL">
                <a:solidFill>
                  <a:srgbClr val="222222"/>
                </a:solidFill>
              </a:rPr>
              <a:t> opiekuje się on osobą w wieku do lat 10 kierującą rowerem;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>
                <a:solidFill>
                  <a:srgbClr val="222222"/>
                </a:solidFill>
              </a:rPr>
              <a:t>(…)</a:t>
            </a:r>
          </a:p>
          <a:p>
            <a:pPr lvl="0">
              <a:buSzPct val="45000"/>
              <a:buFont typeface="StarSymbol"/>
              <a:buChar char="●"/>
            </a:pPr>
            <a:r>
              <a:rPr lang="pl-PL" b="1">
                <a:solidFill>
                  <a:srgbClr val="222222"/>
                </a:solidFill>
              </a:rPr>
              <a:t>ust. 7. </a:t>
            </a:r>
            <a:r>
              <a:rPr lang="pl-PL">
                <a:solidFill>
                  <a:srgbClr val="222222"/>
                </a:solidFill>
              </a:rPr>
              <a:t>Kierujący rowerem może jechać lewą stroną jezdni na zasadach określonych dla ruchu pieszych w przepisach art. 11 ust. 1-3, jeżeli opiekuje się on osobą kierującą rowerem w wieku do lat 10.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09A77F11-2016-47CF-9102-8D8A3C80891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721" y="302035"/>
            <a:ext cx="9071643" cy="637556"/>
          </a:xfrm>
        </p:spPr>
        <p:txBody>
          <a:bodyPr/>
          <a:lstStyle/>
          <a:p>
            <a:pPr lvl="0"/>
            <a:r>
              <a:rPr lang="pl-PL"/>
              <a:t>Prawo o ruchu drogowym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1EE5B0-CC8E-48F8-B4D0-A88BEC23216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pl-PL"/>
              <a:t>Podstawy prawne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327C4EB-BE8E-4FBA-B555-7C349EFC9CC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ctr"/>
            <a:r>
              <a:rPr lang="pl-PL" b="1">
                <a:solidFill>
                  <a:srgbClr val="222222"/>
                </a:solidFill>
              </a:rPr>
              <a:t>Mam już 10 lat. Co dalej?</a:t>
            </a:r>
          </a:p>
          <a:p>
            <a:pPr lvl="0" algn="ctr"/>
            <a:endParaRPr lang="pl-PL" b="1">
              <a:solidFill>
                <a:srgbClr val="222222"/>
              </a:solidFill>
            </a:endParaRPr>
          </a:p>
          <a:p>
            <a:pPr lvl="0" algn="l">
              <a:buSzPct val="45000"/>
              <a:buFont typeface="StarSymbol"/>
              <a:buChar char="●"/>
            </a:pPr>
            <a:r>
              <a:rPr lang="pl-PL">
                <a:solidFill>
                  <a:srgbClr val="222222"/>
                </a:solidFill>
              </a:rPr>
              <a:t>Uzyskaj kartę rowerową</a:t>
            </a:r>
          </a:p>
          <a:p>
            <a:pPr lvl="0" algn="l">
              <a:buSzPct val="45000"/>
              <a:buFont typeface="StarSymbol"/>
              <a:buChar char="●"/>
            </a:pPr>
            <a:endParaRPr lang="pl-PL">
              <a:solidFill>
                <a:srgbClr val="222222"/>
              </a:solidFill>
            </a:endParaRPr>
          </a:p>
          <a:p>
            <a:pPr lvl="0" algn="l">
              <a:buSzPct val="45000"/>
              <a:buFont typeface="StarSymbol"/>
              <a:buChar char="●"/>
            </a:pPr>
            <a:r>
              <a:rPr lang="pl-PL">
                <a:solidFill>
                  <a:srgbClr val="222222"/>
                </a:solidFill>
              </a:rPr>
              <a:t>Uzyskaj prawo jazdy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99F9D4-C16F-4F2D-B175-F1381017A1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75917" y="-815397"/>
            <a:ext cx="9071643" cy="1667161"/>
          </a:xfrm>
        </p:spPr>
        <p:txBody>
          <a:bodyPr/>
          <a:lstStyle/>
          <a:p>
            <a:pPr lvl="0"/>
            <a:br>
              <a:rPr lang="pl-PL"/>
            </a:br>
            <a:r>
              <a:rPr lang="pl-PL"/>
              <a:t>Ustawa o kierujących pojazdami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44F19E8-942E-4280-9089-13BBE687C30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78003" y="1068476"/>
            <a:ext cx="9071643" cy="4384438"/>
          </a:xfrm>
        </p:spPr>
        <p:txBody>
          <a:bodyPr/>
          <a:lstStyle/>
          <a:p>
            <a:pPr lvl="0">
              <a:spcBef>
                <a:spcPts val="1415"/>
              </a:spcBef>
            </a:pPr>
            <a:r>
              <a:rPr lang="pl-PL" b="1"/>
              <a:t>Art. 7. ust. 1</a:t>
            </a:r>
            <a:r>
              <a:rPr lang="pl-PL"/>
              <a:t>. Dokumentem stwierdzającym posiadanie uprawnienia do kierowania:</a:t>
            </a:r>
          </a:p>
          <a:p>
            <a:pPr lvl="0">
              <a:spcBef>
                <a:spcPts val="1415"/>
              </a:spcBef>
            </a:pPr>
            <a:r>
              <a:rPr lang="pl-PL"/>
              <a:t>(...)</a:t>
            </a:r>
          </a:p>
          <a:p>
            <a:pPr lvl="0">
              <a:spcBef>
                <a:spcPts val="1415"/>
              </a:spcBef>
            </a:pPr>
            <a:r>
              <a:rPr lang="pl-PL"/>
              <a:t>2) rowerem, wózkiem rowerowym, </a:t>
            </a:r>
            <a:r>
              <a:rPr lang="pl-PL" u="sng">
                <a:solidFill>
                  <a:srgbClr val="000000"/>
                </a:solidFill>
              </a:rPr>
              <a:t>hulajnogą elektryczną lub urządzeniem transportu osobistego</a:t>
            </a:r>
            <a:r>
              <a:rPr lang="pl-PL"/>
              <a:t> – jest </a:t>
            </a:r>
            <a:r>
              <a:rPr lang="pl-PL">
                <a:solidFill>
                  <a:srgbClr val="C9211E"/>
                </a:solidFill>
              </a:rPr>
              <a:t>karta rowerowa</a:t>
            </a:r>
            <a:r>
              <a:rPr lang="pl-PL"/>
              <a:t> lub prawo jazdy kategorii AM, A1, B1 lub T – w przypadku osób, które nie ukończyły 18 lat;</a:t>
            </a:r>
          </a:p>
          <a:p>
            <a:pPr lvl="0">
              <a:spcBef>
                <a:spcPts val="1415"/>
              </a:spcBef>
            </a:pPr>
            <a:r>
              <a:rPr lang="pl-PL"/>
              <a:t>3) pojazdem zaprzęgowym – jest </a:t>
            </a:r>
            <a:r>
              <a:rPr lang="pl-PL">
                <a:solidFill>
                  <a:srgbClr val="C9211E"/>
                </a:solidFill>
              </a:rPr>
              <a:t>karta rowerowa</a:t>
            </a:r>
            <a:r>
              <a:rPr lang="pl-PL"/>
              <a:t> lub prawo jazdy kategorii AM,A1, B1 lub T – w przypadku osób, które nie ukończyły 18 lat.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9B5630-D2DC-4D03-A267-153BA59340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2355" y="154442"/>
            <a:ext cx="9071643" cy="637556"/>
          </a:xfrm>
        </p:spPr>
        <p:txBody>
          <a:bodyPr/>
          <a:lstStyle/>
          <a:p>
            <a:pPr lvl="0"/>
            <a:r>
              <a:rPr lang="pl-PL"/>
              <a:t>Podstawowe pojęcia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B52656D-D1FB-4EDD-AC3B-5787092B3DA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2355" y="1583996"/>
            <a:ext cx="9071643" cy="4384438"/>
          </a:xfrm>
        </p:spPr>
        <p:txBody>
          <a:bodyPr/>
          <a:lstStyle/>
          <a:p>
            <a:pPr lvl="0"/>
            <a:r>
              <a:rPr lang="pl-PL" b="1">
                <a:solidFill>
                  <a:srgbClr val="000000"/>
                </a:solidFill>
              </a:rPr>
              <a:t>Rower</a:t>
            </a:r>
            <a:r>
              <a:rPr lang="pl-PL">
                <a:solidFill>
                  <a:srgbClr val="000000"/>
                </a:solidFill>
              </a:rPr>
              <a:t> – pojazd o szerokości nieprzekraczającej 0,9 m poruszany siłą mięśni osoby jadącej tym pojazdem; rower może być wyposażony w uruchamiany naciskiem na pedały pomocniczy napęd elektryczny zasilany prądem o napięciu nie wyższym niż 48 V o znamionowej mocy ciągłej nie większej niż 250 W, którego moc wyjściowa zmniejsza się stopniowo i spada do zera po przekroczeniu prędkości 25 km/h;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_Curv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ue_Curve1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3387</Words>
  <Application>Microsoft Office PowerPoint</Application>
  <PresentationFormat>Panoramiczny</PresentationFormat>
  <Paragraphs>294</Paragraphs>
  <Slides>48</Slides>
  <Notes>47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48</vt:i4>
      </vt:variant>
    </vt:vector>
  </HeadingPairs>
  <TitlesOfParts>
    <vt:vector size="54" baseType="lpstr">
      <vt:lpstr>Arial</vt:lpstr>
      <vt:lpstr>Calibri</vt:lpstr>
      <vt:lpstr>Liberation Sans</vt:lpstr>
      <vt:lpstr>StarSymbol</vt:lpstr>
      <vt:lpstr>Blue_Curve</vt:lpstr>
      <vt:lpstr>Blue_Curve1</vt:lpstr>
      <vt:lpstr>Lublin 18/03/2022</vt:lpstr>
      <vt:lpstr>Podstawy prawne</vt:lpstr>
      <vt:lpstr>Podstawy prawne</vt:lpstr>
      <vt:lpstr>Podstawy prawne</vt:lpstr>
      <vt:lpstr>Prawo o ruchu drogowym</vt:lpstr>
      <vt:lpstr>Prawo o ruchu drogowym</vt:lpstr>
      <vt:lpstr>Podstawy prawne</vt:lpstr>
      <vt:lpstr> Ustawa o kierujących pojazdami</vt:lpstr>
      <vt:lpstr>Podstawowe pojęcia</vt:lpstr>
      <vt:lpstr>Podstawowe pojęcia</vt:lpstr>
      <vt:lpstr>Podstawowe pojęcia</vt:lpstr>
      <vt:lpstr>Prezentacja programu PowerPoint</vt:lpstr>
      <vt:lpstr>Ustawa o kierujących pojazdami</vt:lpstr>
      <vt:lpstr>Podstawowe pojęcia</vt:lpstr>
      <vt:lpstr>Podstawowe pojęcia</vt:lpstr>
      <vt:lpstr>Ustawa o kierujących pojazdami</vt:lpstr>
      <vt:lpstr>Ustawa o kierujących pojazdami</vt:lpstr>
      <vt:lpstr>Ustawa o kierujących pojazdami</vt:lpstr>
      <vt:lpstr>Ustawa o kierujących pojazdami</vt:lpstr>
      <vt:lpstr>Ustawa o kierujących pojazdami</vt:lpstr>
      <vt:lpstr>Ustawa o kierujących pojazdami</vt:lpstr>
      <vt:lpstr>Ustawa o kierujących pojazdami</vt:lpstr>
      <vt:lpstr>Ustawa o kierujących pojazdami</vt:lpstr>
      <vt:lpstr>Ustawa o kierujących pojazdami</vt:lpstr>
      <vt:lpstr>Ustawa o kierujących pojazdami</vt:lpstr>
      <vt:lpstr>Ustawa o kierujących pojazdami</vt:lpstr>
      <vt:lpstr>Ustawa o kierujących pojazdami</vt:lpstr>
      <vt:lpstr>Ustawa o kierujących pojazdami</vt:lpstr>
      <vt:lpstr>Ustawa o kierujących pojazdami</vt:lpstr>
      <vt:lpstr>Rozporządzenie w sprawie uzyskiwania  karty rowerowej</vt:lpstr>
      <vt:lpstr>Rozporządzenie w sprawie uzyskiwania  karty rowerowej</vt:lpstr>
      <vt:lpstr>Rozporządzenie w sprawie uzyskiwania  karty rowerowej</vt:lpstr>
      <vt:lpstr>Rozporządzenie w sprawie uzyskiwania  karty rowerowej</vt:lpstr>
      <vt:lpstr>Rozporządzenie w sprawie uzyskiwania  karty rowerowej</vt:lpstr>
      <vt:lpstr>Rozporządzenie w sprawie uzyskiwania  karty rowerowej</vt:lpstr>
      <vt:lpstr>Rozporządzenie w sprawie uzyskiwania  karty rowerowej</vt:lpstr>
      <vt:lpstr>Rozporządzenie w sprawie uzyskiwania  karty rowerowej</vt:lpstr>
      <vt:lpstr>Rozporządzenie w sprawie uzyskiwania  karty rowerowej</vt:lpstr>
      <vt:lpstr>Rozporządzenie w sprawie uzyskiwania  karty rowerowej</vt:lpstr>
      <vt:lpstr>Rozporządzenie w sprawie uzyskiwania  karty rowerowej</vt:lpstr>
      <vt:lpstr>Rozporządzenie w sprawie uzyskiwania  karty rowerowej</vt:lpstr>
      <vt:lpstr>Rozporządzenie w sprawie uzyskiwania  karty rowerowej</vt:lpstr>
      <vt:lpstr>Rozporządzenie w sprawie uzyskiwania  karty rowerowej</vt:lpstr>
      <vt:lpstr>Rozporządzenie w sprawie uzyskiwania  karty rowerowej</vt:lpstr>
      <vt:lpstr>Rozporządzenie w sprawie uzyskiwania  karty rowerowej</vt:lpstr>
      <vt:lpstr>Rozporządzenie w sprawie uzyskiwania  karty rowerowej</vt:lpstr>
      <vt:lpstr>Rozporządzenie w sprawie uzyskiwania  karty rowerowej</vt:lpstr>
      <vt:lpstr>Linki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Curve</dc:title>
  <dc:creator>Jarosław Piątek</dc:creator>
  <cp:lastModifiedBy>Jarosław Piątek</cp:lastModifiedBy>
  <cp:revision>48</cp:revision>
  <dcterms:created xsi:type="dcterms:W3CDTF">2021-05-16T10:29:16Z</dcterms:created>
  <dcterms:modified xsi:type="dcterms:W3CDTF">2022-03-21T09:18:01Z</dcterms:modified>
</cp:coreProperties>
</file>